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2" r:id="rId2"/>
    <p:sldId id="290" r:id="rId3"/>
    <p:sldId id="314" r:id="rId4"/>
    <p:sldId id="340" r:id="rId5"/>
    <p:sldId id="294" r:id="rId6"/>
    <p:sldId id="315" r:id="rId7"/>
    <p:sldId id="316" r:id="rId8"/>
    <p:sldId id="317" r:id="rId9"/>
    <p:sldId id="318" r:id="rId10"/>
    <p:sldId id="319" r:id="rId11"/>
    <p:sldId id="320" r:id="rId12"/>
    <p:sldId id="339" r:id="rId13"/>
    <p:sldId id="321" r:id="rId14"/>
    <p:sldId id="323" r:id="rId15"/>
    <p:sldId id="325" r:id="rId16"/>
    <p:sldId id="326" r:id="rId17"/>
    <p:sldId id="324" r:id="rId18"/>
    <p:sldId id="327" r:id="rId19"/>
    <p:sldId id="329" r:id="rId20"/>
    <p:sldId id="322" r:id="rId21"/>
    <p:sldId id="330" r:id="rId22"/>
    <p:sldId id="332" r:id="rId23"/>
    <p:sldId id="333" r:id="rId24"/>
    <p:sldId id="328" r:id="rId25"/>
    <p:sldId id="336" r:id="rId26"/>
    <p:sldId id="337" r:id="rId27"/>
    <p:sldId id="334" r:id="rId28"/>
    <p:sldId id="335" r:id="rId29"/>
    <p:sldId id="341" r:id="rId30"/>
    <p:sldId id="338" r:id="rId31"/>
    <p:sldId id="344" r:id="rId32"/>
    <p:sldId id="345" r:id="rId33"/>
    <p:sldId id="347" r:id="rId34"/>
    <p:sldId id="348" r:id="rId35"/>
    <p:sldId id="346" r:id="rId36"/>
    <p:sldId id="349" r:id="rId37"/>
    <p:sldId id="350" r:id="rId38"/>
    <p:sldId id="351" r:id="rId39"/>
    <p:sldId id="352" r:id="rId40"/>
    <p:sldId id="342" r:id="rId41"/>
    <p:sldId id="343" r:id="rId42"/>
    <p:sldId id="353" r:id="rId43"/>
    <p:sldId id="354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3" autoAdjust="0"/>
  </p:normalViewPr>
  <p:slideViewPr>
    <p:cSldViewPr>
      <p:cViewPr varScale="1">
        <p:scale>
          <a:sx n="87" d="100"/>
          <a:sy n="87" d="100"/>
        </p:scale>
        <p:origin x="2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03963-EF3F-4F6A-89A0-5116EF20C9F9}" type="datetimeFigureOut">
              <a:rPr lang="fr-CA" smtClean="0"/>
              <a:pPr/>
              <a:t>2016-06-21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491CB-AF1A-4511-B35A-4BF12ADBFBD9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132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6424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4665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8309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3751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6300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8882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1753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214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4435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9289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565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1919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1532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3784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1835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4792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465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2288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8232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288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9748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33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8451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3945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7936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6660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7982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546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94961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0216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014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14946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345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68978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46861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35110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43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97304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44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300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037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165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849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184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91CB-AF1A-4511-B35A-4BF12ADBFBD9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585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10.gi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23.jpe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iabba@cs.niu.edu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1.gi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4.png"/><Relationship Id="rId9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6.gif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54.gif"/><Relationship Id="rId3" Type="http://schemas.openxmlformats.org/officeDocument/2006/relationships/image" Target="../media/image44.gif"/><Relationship Id="rId7" Type="http://schemas.openxmlformats.org/officeDocument/2006/relationships/image" Target="../media/image48.gif"/><Relationship Id="rId12" Type="http://schemas.openxmlformats.org/officeDocument/2006/relationships/image" Target="../media/image53.gif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11" Type="http://schemas.openxmlformats.org/officeDocument/2006/relationships/image" Target="../media/image52.gif"/><Relationship Id="rId5" Type="http://schemas.openxmlformats.org/officeDocument/2006/relationships/image" Target="../media/image46.gif"/><Relationship Id="rId15" Type="http://schemas.openxmlformats.org/officeDocument/2006/relationships/image" Target="../media/image3.jpeg"/><Relationship Id="rId10" Type="http://schemas.openxmlformats.org/officeDocument/2006/relationships/image" Target="../media/image51.gif"/><Relationship Id="rId4" Type="http://schemas.openxmlformats.org/officeDocument/2006/relationships/image" Target="../media/image45.gif"/><Relationship Id="rId9" Type="http://schemas.openxmlformats.org/officeDocument/2006/relationships/image" Target="../media/image50.gif"/><Relationship Id="rId14" Type="http://schemas.openxmlformats.org/officeDocument/2006/relationships/image" Target="../media/image5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13" Type="http://schemas.openxmlformats.org/officeDocument/2006/relationships/image" Target="../media/image65.gif"/><Relationship Id="rId18" Type="http://schemas.openxmlformats.org/officeDocument/2006/relationships/image" Target="../media/image70.gif"/><Relationship Id="rId3" Type="http://schemas.openxmlformats.org/officeDocument/2006/relationships/image" Target="../media/image3.jpeg"/><Relationship Id="rId7" Type="http://schemas.openxmlformats.org/officeDocument/2006/relationships/image" Target="../media/image59.gif"/><Relationship Id="rId12" Type="http://schemas.openxmlformats.org/officeDocument/2006/relationships/image" Target="../media/image64.gif"/><Relationship Id="rId17" Type="http://schemas.openxmlformats.org/officeDocument/2006/relationships/image" Target="../media/image69.gif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11" Type="http://schemas.openxmlformats.org/officeDocument/2006/relationships/image" Target="../media/image63.gif"/><Relationship Id="rId5" Type="http://schemas.openxmlformats.org/officeDocument/2006/relationships/image" Target="../media/image57.gif"/><Relationship Id="rId15" Type="http://schemas.openxmlformats.org/officeDocument/2006/relationships/image" Target="../media/image67.gif"/><Relationship Id="rId10" Type="http://schemas.openxmlformats.org/officeDocument/2006/relationships/image" Target="../media/image62.gif"/><Relationship Id="rId19" Type="http://schemas.openxmlformats.org/officeDocument/2006/relationships/image" Target="../media/image71.gif"/><Relationship Id="rId4" Type="http://schemas.openxmlformats.org/officeDocument/2006/relationships/image" Target="../media/image4.png"/><Relationship Id="rId9" Type="http://schemas.openxmlformats.org/officeDocument/2006/relationships/image" Target="../media/image61.gif"/><Relationship Id="rId14" Type="http://schemas.openxmlformats.org/officeDocument/2006/relationships/image" Target="../media/image6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gif"/><Relationship Id="rId3" Type="http://schemas.openxmlformats.org/officeDocument/2006/relationships/image" Target="../media/image72.gif"/><Relationship Id="rId7" Type="http://schemas.openxmlformats.org/officeDocument/2006/relationships/image" Target="../media/image76.gif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gif"/><Relationship Id="rId11" Type="http://schemas.openxmlformats.org/officeDocument/2006/relationships/image" Target="../media/image3.jpeg"/><Relationship Id="rId5" Type="http://schemas.openxmlformats.org/officeDocument/2006/relationships/image" Target="../media/image74.gif"/><Relationship Id="rId10" Type="http://schemas.openxmlformats.org/officeDocument/2006/relationships/image" Target="../media/image79.gif"/><Relationship Id="rId4" Type="http://schemas.openxmlformats.org/officeDocument/2006/relationships/image" Target="../media/image73.gif"/><Relationship Id="rId9" Type="http://schemas.openxmlformats.org/officeDocument/2006/relationships/image" Target="../media/image7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gif"/><Relationship Id="rId3" Type="http://schemas.openxmlformats.org/officeDocument/2006/relationships/image" Target="../media/image3.jpeg"/><Relationship Id="rId7" Type="http://schemas.openxmlformats.org/officeDocument/2006/relationships/image" Target="../media/image8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gif"/><Relationship Id="rId11" Type="http://schemas.openxmlformats.org/officeDocument/2006/relationships/image" Target="../media/image86.gif"/><Relationship Id="rId5" Type="http://schemas.openxmlformats.org/officeDocument/2006/relationships/image" Target="../media/image80.gif"/><Relationship Id="rId10" Type="http://schemas.openxmlformats.org/officeDocument/2006/relationships/image" Target="../media/image85.gif"/><Relationship Id="rId4" Type="http://schemas.openxmlformats.org/officeDocument/2006/relationships/image" Target="../media/image4.png"/><Relationship Id="rId9" Type="http://schemas.openxmlformats.org/officeDocument/2006/relationships/image" Target="../media/image8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87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9.gif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dachb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iabba@cs.niu.edu" TargetMode="External"/><Relationship Id="rId5" Type="http://schemas.openxmlformats.org/officeDocument/2006/relationships/image" Target="../media/image8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gif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085850"/>
            <a:ext cx="6381750" cy="2419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39065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Session 14</a:t>
            </a:r>
            <a:r>
              <a:rPr lang="en-GB" sz="3200" b="1" dirty="0" smtClean="0"/>
              <a:t>: Hybrid Quantitative </a:t>
            </a:r>
            <a:r>
              <a:rPr lang="en-GB" sz="3200" b="1" dirty="0" err="1" smtClean="0"/>
              <a:t>Modeling</a:t>
            </a:r>
            <a:endParaRPr lang="en-GB" sz="2400" b="1" i="1" dirty="0"/>
          </a:p>
        </p:txBody>
      </p:sp>
      <p:pic>
        <p:nvPicPr>
          <p:cNvPr id="6" name="Picture 5" descr="DACHBlogo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021508"/>
            <a:ext cx="4114800" cy="18458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20529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approaches with application to health &amp; safety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27387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/>
              <a:t>PJ </a:t>
            </a:r>
            <a:r>
              <a:rPr lang="en-GB" sz="2400" u="sng" dirty="0" err="1" smtClean="0"/>
              <a:t>Giabbanelli</a:t>
            </a:r>
            <a:r>
              <a:rPr lang="en-GB" sz="2400" dirty="0" smtClean="0"/>
              <a:t>, M </a:t>
            </a:r>
            <a:r>
              <a:rPr lang="en-GB" sz="2400" dirty="0" err="1" smtClean="0"/>
              <a:t>Baniukiewicz</a:t>
            </a:r>
            <a:r>
              <a:rPr lang="en-GB" sz="2400" dirty="0" smtClean="0"/>
              <a:t>, VS </a:t>
            </a:r>
            <a:r>
              <a:rPr lang="en-GB" sz="2400" dirty="0" err="1" smtClean="0"/>
              <a:t>Pillutla</a:t>
            </a:r>
            <a:r>
              <a:rPr lang="en-GB" sz="2400" dirty="0" smtClean="0"/>
              <a:t>, R </a:t>
            </a:r>
            <a:r>
              <a:rPr lang="en-GB" sz="2400" dirty="0" err="1" smtClean="0"/>
              <a:t>Flarsheim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driving-stick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621" y="1600200"/>
            <a:ext cx="2540579" cy="2223006"/>
          </a:xfrm>
          <a:prstGeom prst="rect">
            <a:avLst/>
          </a:prstGeom>
        </p:spPr>
      </p:pic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10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Why bother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neutralStic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1524000"/>
            <a:ext cx="462170" cy="1371600"/>
          </a:xfrm>
          <a:prstGeom prst="rect">
            <a:avLst/>
          </a:prstGeom>
        </p:spPr>
      </p:pic>
      <p:pic>
        <p:nvPicPr>
          <p:cNvPr id="14" name="Picture 13" descr="fatStick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1524000"/>
            <a:ext cx="695122" cy="133350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4" idx="3"/>
            <a:endCxn id="13" idx="1"/>
          </p:cNvCxnSpPr>
          <p:nvPr/>
        </p:nvCxnSpPr>
        <p:spPr>
          <a:xfrm>
            <a:off x="1380922" y="2190750"/>
            <a:ext cx="828878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5400" y="1676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+5 kg</a:t>
            </a:r>
            <a:endParaRPr lang="en-GB" sz="2400" dirty="0"/>
          </a:p>
        </p:txBody>
      </p:sp>
      <p:pic>
        <p:nvPicPr>
          <p:cNvPr id="18" name="Picture 17" descr="12550943941430785792Olympic_sports_Cycling_(mountain_biking)_pictogram.svg.thum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1219200"/>
            <a:ext cx="1272924" cy="1158361"/>
          </a:xfrm>
          <a:prstGeom prst="rect">
            <a:avLst/>
          </a:prstGeom>
        </p:spPr>
      </p:pic>
      <p:pic>
        <p:nvPicPr>
          <p:cNvPr id="21" name="Picture 20" descr="feb1f9ad508a2aa7eab063f326fdef4b.jpg"/>
          <p:cNvPicPr>
            <a:picLocks noChangeAspect="1"/>
          </p:cNvPicPr>
          <p:nvPr/>
        </p:nvPicPr>
        <p:blipFill>
          <a:blip r:embed="rId9"/>
          <a:srcRect t="65789" r="65789"/>
          <a:stretch>
            <a:fillRect/>
          </a:stretch>
        </p:blipFill>
        <p:spPr>
          <a:xfrm>
            <a:off x="3886200" y="2590800"/>
            <a:ext cx="1524000" cy="1524000"/>
          </a:xfrm>
          <a:prstGeom prst="rect">
            <a:avLst/>
          </a:prstGeom>
        </p:spPr>
      </p:pic>
      <p:pic>
        <p:nvPicPr>
          <p:cNvPr id="19" name="Picture 18" descr="15668-2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581400"/>
            <a:ext cx="507842" cy="507842"/>
          </a:xfrm>
          <a:prstGeom prst="rect">
            <a:avLst/>
          </a:prstGeom>
        </p:spPr>
      </p:pic>
      <p:pic>
        <p:nvPicPr>
          <p:cNvPr id="20" name="Picture 19" descr="cherry-food_318-186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67200" y="3200400"/>
            <a:ext cx="399539" cy="48006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5486400" y="17526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24600" y="30480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410200" y="31242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Picture 31" descr="9ipbqj87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3000" y="1447800"/>
            <a:ext cx="1828800" cy="1828800"/>
          </a:xfrm>
          <a:prstGeom prst="rect">
            <a:avLst/>
          </a:prstGeom>
        </p:spPr>
      </p:pic>
      <p:pic>
        <p:nvPicPr>
          <p:cNvPr id="33" name="Picture 32" descr="equals-h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57800" y="2264664"/>
            <a:ext cx="1219200" cy="85953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0" y="4415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Individual context matters!</a:t>
            </a:r>
            <a:endParaRPr lang="en-GB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5105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• You tell me to cycle to work. Active travel is nice, but I live 50miles away!</a:t>
            </a:r>
          </a:p>
          <a:p>
            <a:pPr algn="ctr"/>
            <a:endParaRPr lang="en-GB" sz="2200" dirty="0" smtClean="0"/>
          </a:p>
          <a:p>
            <a:pPr algn="ctr"/>
            <a:r>
              <a:rPr lang="en-GB" sz="2000" dirty="0" smtClean="0"/>
              <a:t>• I agree that healthy cooking is great, but I don’t have the money or knowledge for it!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11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Why bother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You need a way to model: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66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• </a:t>
            </a:r>
            <a:r>
              <a:rPr lang="en-GB" sz="2000" dirty="0" smtClean="0">
                <a:solidFill>
                  <a:srgbClr val="FF0000"/>
                </a:solidFill>
              </a:rPr>
              <a:t>Global</a:t>
            </a:r>
            <a:r>
              <a:rPr lang="en-GB" sz="2000" dirty="0" smtClean="0"/>
              <a:t> dynamics. Social norms spread through a social network.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245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• </a:t>
            </a:r>
            <a:r>
              <a:rPr lang="en-GB" sz="2000" dirty="0" smtClean="0">
                <a:solidFill>
                  <a:srgbClr val="FF0000"/>
                </a:solidFill>
              </a:rPr>
              <a:t>Local</a:t>
            </a:r>
            <a:r>
              <a:rPr lang="en-GB" sz="2000" dirty="0" smtClean="0"/>
              <a:t> context. What a norm might change in somebody’s life depends on a complex decision-making process, highly sensitive to one’s specific context.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200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/>
              <a:t>Agent-based model. Network model. Cellular automaton.</a:t>
            </a:r>
            <a:endParaRPr lang="en-GB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086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/>
              <a:t>Fuzzy Cognitive Maps. System dynamics.</a:t>
            </a:r>
            <a:endParaRPr lang="en-GB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12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2667000"/>
            <a:ext cx="72390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combination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2098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65760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13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192" y="3014666"/>
            <a:ext cx="2852734" cy="2852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fr-FR" sz="1400"/>
          </a:p>
        </p:txBody>
      </p:sp>
      <p:sp>
        <p:nvSpPr>
          <p:cNvPr id="13" name="TextBox 12"/>
          <p:cNvSpPr txBox="1"/>
          <p:nvPr/>
        </p:nvSpPr>
        <p:spPr>
          <a:xfrm>
            <a:off x="1527675" y="4109713"/>
            <a:ext cx="842853" cy="30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err="1" smtClean="0"/>
              <a:t>Obesity</a:t>
            </a:r>
            <a:endParaRPr lang="fr-FR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20735" y="4807182"/>
            <a:ext cx="1102193" cy="307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Food </a:t>
            </a:r>
            <a:r>
              <a:rPr lang="fr-FR" sz="1400" dirty="0" err="1">
                <a:solidFill>
                  <a:schemeClr val="tx1"/>
                </a:solidFill>
              </a:rPr>
              <a:t>intake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6167" y="3421280"/>
            <a:ext cx="907688" cy="307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err="1" smtClean="0">
                <a:solidFill>
                  <a:schemeClr val="tx1"/>
                </a:solidFill>
              </a:rPr>
              <a:t>Exercise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719" y="3421280"/>
            <a:ext cx="518679" cy="30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smtClean="0"/>
              <a:t>SES</a:t>
            </a:r>
            <a:endParaRPr lang="fr-F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61944" y="4338314"/>
            <a:ext cx="713184" cy="30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smtClean="0"/>
              <a:t>Stigma</a:t>
            </a:r>
            <a:endParaRPr lang="fr-FR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0475" y="5443558"/>
            <a:ext cx="842853" cy="30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err="1" smtClean="0"/>
              <a:t>Gender</a:t>
            </a:r>
            <a:endParaRPr lang="fr-FR" sz="1400" dirty="0"/>
          </a:p>
        </p:txBody>
      </p:sp>
      <p:cxnSp>
        <p:nvCxnSpPr>
          <p:cNvPr id="19" name="Straight Arrow Connector 18"/>
          <p:cNvCxnSpPr>
            <a:stCxn id="16" idx="3"/>
            <a:endCxn id="15" idx="1"/>
          </p:cNvCxnSpPr>
          <p:nvPr/>
        </p:nvCxnSpPr>
        <p:spPr>
          <a:xfrm>
            <a:off x="1089398" y="3575163"/>
            <a:ext cx="406769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  <a:endCxn id="13" idx="0"/>
          </p:cNvCxnSpPr>
          <p:nvPr/>
        </p:nvCxnSpPr>
        <p:spPr>
          <a:xfrm rot="5400000">
            <a:off x="1759224" y="3918925"/>
            <a:ext cx="380667" cy="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0"/>
            <a:endCxn id="13" idx="2"/>
          </p:cNvCxnSpPr>
          <p:nvPr/>
        </p:nvCxnSpPr>
        <p:spPr>
          <a:xfrm rot="16200000" flipV="1">
            <a:off x="1765616" y="4600966"/>
            <a:ext cx="389703" cy="227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1"/>
            <a:endCxn id="17" idx="0"/>
          </p:cNvCxnSpPr>
          <p:nvPr/>
        </p:nvCxnSpPr>
        <p:spPr>
          <a:xfrm rot="10800000" flipV="1">
            <a:off x="718537" y="4263596"/>
            <a:ext cx="809139" cy="74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0"/>
            <a:endCxn id="17" idx="2"/>
          </p:cNvCxnSpPr>
          <p:nvPr/>
        </p:nvCxnSpPr>
        <p:spPr>
          <a:xfrm rot="16200000" flipV="1">
            <a:off x="706480" y="4658136"/>
            <a:ext cx="797478" cy="773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  <a:endCxn id="14" idx="1"/>
          </p:cNvCxnSpPr>
          <p:nvPr/>
        </p:nvCxnSpPr>
        <p:spPr>
          <a:xfrm>
            <a:off x="1075128" y="4492197"/>
            <a:ext cx="345607" cy="468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406" y="2657476"/>
            <a:ext cx="1214446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fr-FR" sz="2400" b="1" dirty="0" smtClean="0"/>
              <a:t>Martha</a:t>
            </a:r>
            <a:endParaRPr lang="fr-FR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58114" y="2657476"/>
            <a:ext cx="1142976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fr-FR" sz="2400" b="1" dirty="0" err="1" smtClean="0"/>
              <a:t>Garnet</a:t>
            </a:r>
            <a:endParaRPr lang="fr-FR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14942" y="2085996"/>
            <a:ext cx="1142976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fr-FR" sz="2400" b="1" dirty="0" smtClean="0"/>
              <a:t>Lilian</a:t>
            </a:r>
            <a:endParaRPr lang="fr-FR" sz="2400" b="1" dirty="0"/>
          </a:p>
        </p:txBody>
      </p:sp>
      <p:sp>
        <p:nvSpPr>
          <p:cNvPr id="30" name="Oval 29"/>
          <p:cNvSpPr/>
          <p:nvPr/>
        </p:nvSpPr>
        <p:spPr>
          <a:xfrm>
            <a:off x="3143240" y="2228848"/>
            <a:ext cx="2852734" cy="2852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fr-FR" sz="1400"/>
          </a:p>
        </p:txBody>
      </p:sp>
      <p:sp>
        <p:nvSpPr>
          <p:cNvPr id="31" name="TextBox 30"/>
          <p:cNvSpPr txBox="1"/>
          <p:nvPr/>
        </p:nvSpPr>
        <p:spPr>
          <a:xfrm>
            <a:off x="4594723" y="3323895"/>
            <a:ext cx="842853" cy="30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err="1" smtClean="0"/>
              <a:t>Obesity</a:t>
            </a:r>
            <a:endParaRPr lang="fr-FR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487783" y="4021364"/>
            <a:ext cx="1102193" cy="307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Food </a:t>
            </a:r>
            <a:r>
              <a:rPr lang="fr-FR" sz="1400" dirty="0" err="1">
                <a:solidFill>
                  <a:schemeClr val="tx1"/>
                </a:solidFill>
              </a:rPr>
              <a:t>intake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63215" y="2635462"/>
            <a:ext cx="907688" cy="307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err="1" smtClean="0">
                <a:solidFill>
                  <a:schemeClr val="tx1"/>
                </a:solidFill>
              </a:rPr>
              <a:t>Exercise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7767" y="2635462"/>
            <a:ext cx="518679" cy="30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smtClean="0"/>
              <a:t>SES</a:t>
            </a:r>
            <a:endParaRPr lang="fr-FR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428992" y="3552496"/>
            <a:ext cx="713184" cy="30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smtClean="0"/>
              <a:t>Stigma</a:t>
            </a:r>
            <a:endParaRPr lang="fr-FR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137523" y="4657740"/>
            <a:ext cx="842853" cy="30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err="1" smtClean="0"/>
              <a:t>Gender</a:t>
            </a:r>
            <a:endParaRPr lang="fr-FR" sz="1400" dirty="0"/>
          </a:p>
        </p:txBody>
      </p:sp>
      <p:cxnSp>
        <p:nvCxnSpPr>
          <p:cNvPr id="37" name="Straight Arrow Connector 36"/>
          <p:cNvCxnSpPr>
            <a:stCxn id="34" idx="3"/>
            <a:endCxn id="33" idx="1"/>
          </p:cNvCxnSpPr>
          <p:nvPr/>
        </p:nvCxnSpPr>
        <p:spPr>
          <a:xfrm>
            <a:off x="4156446" y="2789345"/>
            <a:ext cx="406769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2"/>
            <a:endCxn id="31" idx="0"/>
          </p:cNvCxnSpPr>
          <p:nvPr/>
        </p:nvCxnSpPr>
        <p:spPr>
          <a:xfrm rot="5400000">
            <a:off x="4826272" y="3133107"/>
            <a:ext cx="380667" cy="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0"/>
            <a:endCxn id="31" idx="2"/>
          </p:cNvCxnSpPr>
          <p:nvPr/>
        </p:nvCxnSpPr>
        <p:spPr>
          <a:xfrm rot="16200000" flipV="1">
            <a:off x="4832664" y="3815148"/>
            <a:ext cx="389703" cy="227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1"/>
            <a:endCxn id="35" idx="0"/>
          </p:cNvCxnSpPr>
          <p:nvPr/>
        </p:nvCxnSpPr>
        <p:spPr>
          <a:xfrm rot="10800000" flipV="1">
            <a:off x="3785585" y="3477778"/>
            <a:ext cx="809139" cy="74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0"/>
            <a:endCxn id="35" idx="2"/>
          </p:cNvCxnSpPr>
          <p:nvPr/>
        </p:nvCxnSpPr>
        <p:spPr>
          <a:xfrm rot="16200000" flipV="1">
            <a:off x="3773528" y="3872318"/>
            <a:ext cx="797478" cy="773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3"/>
            <a:endCxn id="32" idx="1"/>
          </p:cNvCxnSpPr>
          <p:nvPr/>
        </p:nvCxnSpPr>
        <p:spPr>
          <a:xfrm>
            <a:off x="4142176" y="3706379"/>
            <a:ext cx="345607" cy="468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072198" y="3014666"/>
            <a:ext cx="2852734" cy="2852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fr-FR" sz="1400"/>
          </a:p>
        </p:txBody>
      </p:sp>
      <p:sp>
        <p:nvSpPr>
          <p:cNvPr id="44" name="TextBox 43"/>
          <p:cNvSpPr txBox="1"/>
          <p:nvPr/>
        </p:nvSpPr>
        <p:spPr>
          <a:xfrm>
            <a:off x="7523681" y="4109713"/>
            <a:ext cx="842853" cy="30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err="1" smtClean="0"/>
              <a:t>Obesity</a:t>
            </a:r>
            <a:endParaRPr lang="fr-FR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7416741" y="4807182"/>
            <a:ext cx="1102193" cy="307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Food </a:t>
            </a:r>
            <a:r>
              <a:rPr lang="fr-FR" sz="1400" dirty="0" err="1">
                <a:solidFill>
                  <a:schemeClr val="tx1"/>
                </a:solidFill>
              </a:rPr>
              <a:t>intake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92173" y="3421280"/>
            <a:ext cx="907688" cy="307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err="1" smtClean="0">
                <a:solidFill>
                  <a:schemeClr val="tx1"/>
                </a:solidFill>
              </a:rPr>
              <a:t>Exercise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66725" y="3421280"/>
            <a:ext cx="518679" cy="30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smtClean="0"/>
              <a:t>SES</a:t>
            </a:r>
            <a:endParaRPr lang="fr-FR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357950" y="4338314"/>
            <a:ext cx="713184" cy="30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smtClean="0"/>
              <a:t>Stigma</a:t>
            </a:r>
            <a:endParaRPr lang="fr-FR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7066481" y="5443558"/>
            <a:ext cx="842853" cy="30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sz="1400" dirty="0" err="1" smtClean="0"/>
              <a:t>Gender</a:t>
            </a:r>
            <a:endParaRPr lang="fr-FR" sz="1400" dirty="0"/>
          </a:p>
        </p:txBody>
      </p:sp>
      <p:cxnSp>
        <p:nvCxnSpPr>
          <p:cNvPr id="50" name="Straight Arrow Connector 49"/>
          <p:cNvCxnSpPr>
            <a:stCxn id="47" idx="3"/>
            <a:endCxn id="46" idx="1"/>
          </p:cNvCxnSpPr>
          <p:nvPr/>
        </p:nvCxnSpPr>
        <p:spPr>
          <a:xfrm>
            <a:off x="7085404" y="3575163"/>
            <a:ext cx="406769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6" idx="2"/>
            <a:endCxn id="44" idx="0"/>
          </p:cNvCxnSpPr>
          <p:nvPr/>
        </p:nvCxnSpPr>
        <p:spPr>
          <a:xfrm rot="5400000">
            <a:off x="7755230" y="3918925"/>
            <a:ext cx="380667" cy="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0"/>
            <a:endCxn id="44" idx="2"/>
          </p:cNvCxnSpPr>
          <p:nvPr/>
        </p:nvCxnSpPr>
        <p:spPr>
          <a:xfrm rot="16200000" flipV="1">
            <a:off x="7761622" y="4600966"/>
            <a:ext cx="389703" cy="227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1"/>
            <a:endCxn id="48" idx="0"/>
          </p:cNvCxnSpPr>
          <p:nvPr/>
        </p:nvCxnSpPr>
        <p:spPr>
          <a:xfrm rot="10800000" flipV="1">
            <a:off x="6714543" y="4263596"/>
            <a:ext cx="809139" cy="74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0"/>
            <a:endCxn id="48" idx="2"/>
          </p:cNvCxnSpPr>
          <p:nvPr/>
        </p:nvCxnSpPr>
        <p:spPr>
          <a:xfrm rot="16200000" flipV="1">
            <a:off x="6702486" y="4658136"/>
            <a:ext cx="797478" cy="773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8" idx="3"/>
            <a:endCxn id="45" idx="1"/>
          </p:cNvCxnSpPr>
          <p:nvPr/>
        </p:nvCxnSpPr>
        <p:spPr>
          <a:xfrm>
            <a:off x="7071134" y="4492197"/>
            <a:ext cx="345607" cy="468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3" idx="3"/>
          </p:cNvCxnSpPr>
          <p:nvPr/>
        </p:nvCxnSpPr>
        <p:spPr>
          <a:xfrm>
            <a:off x="2643174" y="5443558"/>
            <a:ext cx="3846798" cy="606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V="1">
            <a:off x="2500298" y="5443558"/>
            <a:ext cx="3775360" cy="607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0" idx="2"/>
            <a:endCxn id="9" idx="7"/>
          </p:cNvCxnSpPr>
          <p:nvPr/>
        </p:nvCxnSpPr>
        <p:spPr>
          <a:xfrm rot="10800000">
            <a:off x="2511152" y="3432439"/>
            <a:ext cx="632088" cy="22277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0" idx="5"/>
            <a:endCxn id="43" idx="2"/>
          </p:cNvCxnSpPr>
          <p:nvPr/>
        </p:nvCxnSpPr>
        <p:spPr>
          <a:xfrm rot="5400000" flipH="1" flipV="1">
            <a:off x="5713811" y="4305422"/>
            <a:ext cx="222776" cy="49399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0" y="1367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Network between individuals, fuzzy cognitive map within individuals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25" grpId="0"/>
      <p:bldP spid="26" grpId="0"/>
      <p:bldP spid="28" grpId="0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  <p:bldP spid="43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5334000"/>
            <a:ext cx="480060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28800" y="3276600"/>
            <a:ext cx="5486400" cy="1752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0" y="3048000"/>
            <a:ext cx="5257800" cy="2286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6800" y="1443335"/>
            <a:ext cx="1828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dirty="0" err="1" smtClean="0"/>
              <a:t>Initialization</a:t>
            </a:r>
            <a:endParaRPr lang="fr-C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1447800"/>
            <a:ext cx="1828800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dirty="0" err="1" smtClean="0">
                <a:solidFill>
                  <a:schemeClr val="bg1">
                    <a:lumMod val="50000"/>
                  </a:schemeClr>
                </a:solidFill>
              </a:rPr>
              <a:t>Matching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1447800"/>
            <a:ext cx="1828800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Simulation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2133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Oval 18"/>
          <p:cNvSpPr/>
          <p:nvPr/>
        </p:nvSpPr>
        <p:spPr>
          <a:xfrm>
            <a:off x="3276600" y="2895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Oval 19"/>
          <p:cNvSpPr/>
          <p:nvPr/>
        </p:nvSpPr>
        <p:spPr>
          <a:xfrm>
            <a:off x="1219200" y="4419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Oval 20"/>
          <p:cNvSpPr/>
          <p:nvPr/>
        </p:nvSpPr>
        <p:spPr>
          <a:xfrm>
            <a:off x="6248400" y="20574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Oval 21"/>
          <p:cNvSpPr/>
          <p:nvPr/>
        </p:nvSpPr>
        <p:spPr>
          <a:xfrm>
            <a:off x="5638800" y="4419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TextBox 22"/>
          <p:cNvSpPr txBox="1"/>
          <p:nvPr/>
        </p:nvSpPr>
        <p:spPr>
          <a:xfrm>
            <a:off x="152400" y="3733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smtClean="0"/>
              <a:t>Andrea</a:t>
            </a:r>
            <a:endParaRPr lang="fr-CA" sz="1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5715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smtClean="0"/>
              <a:t>Steven</a:t>
            </a:r>
            <a:endParaRPr lang="fr-CA" sz="16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33800" y="2590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err="1" smtClean="0"/>
              <a:t>Nate</a:t>
            </a:r>
            <a:endParaRPr lang="fr-CA" sz="16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0" y="3657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smtClean="0"/>
              <a:t>Philippe</a:t>
            </a:r>
            <a:endParaRPr lang="fr-CA" sz="16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5833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err="1" smtClean="0"/>
              <a:t>Sriram</a:t>
            </a:r>
            <a:endParaRPr lang="fr-CA" sz="1600" i="1" dirty="0"/>
          </a:p>
        </p:txBody>
      </p:sp>
      <p:sp>
        <p:nvSpPr>
          <p:cNvPr id="30" name="Rectangle 29"/>
          <p:cNvSpPr/>
          <p:nvPr/>
        </p:nvSpPr>
        <p:spPr>
          <a:xfrm>
            <a:off x="990600" y="2362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/>
          <p:cNvSpPr/>
          <p:nvPr/>
        </p:nvSpPr>
        <p:spPr>
          <a:xfrm>
            <a:off x="1524000" y="2514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31"/>
          <p:cNvSpPr/>
          <p:nvPr/>
        </p:nvSpPr>
        <p:spPr>
          <a:xfrm>
            <a:off x="1295400" y="2971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32"/>
          <p:cNvSpPr/>
          <p:nvPr/>
        </p:nvSpPr>
        <p:spPr>
          <a:xfrm>
            <a:off x="1371600" y="3429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/>
          <p:cNvSpPr/>
          <p:nvPr/>
        </p:nvSpPr>
        <p:spPr>
          <a:xfrm>
            <a:off x="1828800" y="3124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34"/>
          <p:cNvSpPr/>
          <p:nvPr/>
        </p:nvSpPr>
        <p:spPr>
          <a:xfrm>
            <a:off x="762000" y="3048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6" name="Straight Arrow Connector 35"/>
          <p:cNvCxnSpPr>
            <a:stCxn id="30" idx="2"/>
          </p:cNvCxnSpPr>
          <p:nvPr/>
        </p:nvCxnSpPr>
        <p:spPr>
          <a:xfrm flipH="1">
            <a:off x="914400" y="2667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  <a:endCxn id="31" idx="1"/>
          </p:cNvCxnSpPr>
          <p:nvPr/>
        </p:nvCxnSpPr>
        <p:spPr>
          <a:xfrm>
            <a:off x="1295400" y="2514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295400" y="2819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1"/>
          </p:cNvCxnSpPr>
          <p:nvPr/>
        </p:nvCxnSpPr>
        <p:spPr>
          <a:xfrm flipH="1" flipV="1">
            <a:off x="1143000" y="26670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2"/>
            <a:endCxn id="33" idx="1"/>
          </p:cNvCxnSpPr>
          <p:nvPr/>
        </p:nvCxnSpPr>
        <p:spPr>
          <a:xfrm>
            <a:off x="914400" y="3352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3" idx="3"/>
          </p:cNvCxnSpPr>
          <p:nvPr/>
        </p:nvCxnSpPr>
        <p:spPr>
          <a:xfrm flipV="1">
            <a:off x="1676400" y="3429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1"/>
            <a:endCxn id="32" idx="3"/>
          </p:cNvCxnSpPr>
          <p:nvPr/>
        </p:nvCxnSpPr>
        <p:spPr>
          <a:xfrm flipH="1" flipV="1">
            <a:off x="1600200" y="31242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0"/>
          </p:cNvCxnSpPr>
          <p:nvPr/>
        </p:nvCxnSpPr>
        <p:spPr>
          <a:xfrm flipH="1" flipV="1">
            <a:off x="1828800" y="28194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733800" y="3124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Rectangle 44"/>
          <p:cNvSpPr/>
          <p:nvPr/>
        </p:nvSpPr>
        <p:spPr>
          <a:xfrm>
            <a:off x="4267200" y="3276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Rectangle 45"/>
          <p:cNvSpPr/>
          <p:nvPr/>
        </p:nvSpPr>
        <p:spPr>
          <a:xfrm>
            <a:off x="4038600" y="3733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Rectangle 46"/>
          <p:cNvSpPr/>
          <p:nvPr/>
        </p:nvSpPr>
        <p:spPr>
          <a:xfrm>
            <a:off x="4114800" y="4191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Rectangle 47"/>
          <p:cNvSpPr/>
          <p:nvPr/>
        </p:nvSpPr>
        <p:spPr>
          <a:xfrm>
            <a:off x="4572000" y="3886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Rectangle 48"/>
          <p:cNvSpPr/>
          <p:nvPr/>
        </p:nvSpPr>
        <p:spPr>
          <a:xfrm>
            <a:off x="3505200" y="3810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0" name="Straight Arrow Connector 49"/>
          <p:cNvCxnSpPr>
            <a:stCxn id="44" idx="2"/>
          </p:cNvCxnSpPr>
          <p:nvPr/>
        </p:nvCxnSpPr>
        <p:spPr>
          <a:xfrm flipH="1">
            <a:off x="3657600" y="3429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3"/>
            <a:endCxn id="45" idx="1"/>
          </p:cNvCxnSpPr>
          <p:nvPr/>
        </p:nvCxnSpPr>
        <p:spPr>
          <a:xfrm>
            <a:off x="4038600" y="3276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038600" y="3581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6" idx="1"/>
          </p:cNvCxnSpPr>
          <p:nvPr/>
        </p:nvCxnSpPr>
        <p:spPr>
          <a:xfrm flipH="1" flipV="1">
            <a:off x="3886200" y="34290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47" idx="1"/>
          </p:cNvCxnSpPr>
          <p:nvPr/>
        </p:nvCxnSpPr>
        <p:spPr>
          <a:xfrm>
            <a:off x="3657600" y="4114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</p:cNvCxnSpPr>
          <p:nvPr/>
        </p:nvCxnSpPr>
        <p:spPr>
          <a:xfrm flipV="1">
            <a:off x="4419600" y="4191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8" idx="1"/>
            <a:endCxn id="46" idx="3"/>
          </p:cNvCxnSpPr>
          <p:nvPr/>
        </p:nvCxnSpPr>
        <p:spPr>
          <a:xfrm flipH="1" flipV="1">
            <a:off x="4343400" y="38862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8" idx="0"/>
          </p:cNvCxnSpPr>
          <p:nvPr/>
        </p:nvCxnSpPr>
        <p:spPr>
          <a:xfrm flipH="1" flipV="1">
            <a:off x="4572000" y="35814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096000" y="4724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Rectangle 58"/>
          <p:cNvSpPr/>
          <p:nvPr/>
        </p:nvSpPr>
        <p:spPr>
          <a:xfrm>
            <a:off x="6629400" y="4876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Rectangle 59"/>
          <p:cNvSpPr/>
          <p:nvPr/>
        </p:nvSpPr>
        <p:spPr>
          <a:xfrm>
            <a:off x="6400800" y="5334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Rectangle 60"/>
          <p:cNvSpPr/>
          <p:nvPr/>
        </p:nvSpPr>
        <p:spPr>
          <a:xfrm>
            <a:off x="6477000" y="5791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Rectangle 61"/>
          <p:cNvSpPr/>
          <p:nvPr/>
        </p:nvSpPr>
        <p:spPr>
          <a:xfrm>
            <a:off x="6934200" y="5486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3" name="Rectangle 62"/>
          <p:cNvSpPr/>
          <p:nvPr/>
        </p:nvSpPr>
        <p:spPr>
          <a:xfrm>
            <a:off x="5867400" y="5410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4" name="Straight Arrow Connector 63"/>
          <p:cNvCxnSpPr>
            <a:stCxn id="58" idx="2"/>
          </p:cNvCxnSpPr>
          <p:nvPr/>
        </p:nvCxnSpPr>
        <p:spPr>
          <a:xfrm flipH="1">
            <a:off x="6019800" y="50292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8" idx="3"/>
            <a:endCxn id="59" idx="1"/>
          </p:cNvCxnSpPr>
          <p:nvPr/>
        </p:nvCxnSpPr>
        <p:spPr>
          <a:xfrm>
            <a:off x="6400800" y="4876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400800" y="5181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0" idx="1"/>
          </p:cNvCxnSpPr>
          <p:nvPr/>
        </p:nvCxnSpPr>
        <p:spPr>
          <a:xfrm flipH="1" flipV="1">
            <a:off x="6248400" y="50292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3" idx="2"/>
            <a:endCxn id="61" idx="1"/>
          </p:cNvCxnSpPr>
          <p:nvPr/>
        </p:nvCxnSpPr>
        <p:spPr>
          <a:xfrm>
            <a:off x="6019800" y="57150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1" idx="3"/>
          </p:cNvCxnSpPr>
          <p:nvPr/>
        </p:nvCxnSpPr>
        <p:spPr>
          <a:xfrm flipV="1">
            <a:off x="6781800" y="57912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2" idx="1"/>
            <a:endCxn id="60" idx="3"/>
          </p:cNvCxnSpPr>
          <p:nvPr/>
        </p:nvCxnSpPr>
        <p:spPr>
          <a:xfrm flipH="1" flipV="1">
            <a:off x="6705600" y="5486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2" idx="0"/>
          </p:cNvCxnSpPr>
          <p:nvPr/>
        </p:nvCxnSpPr>
        <p:spPr>
          <a:xfrm flipH="1" flipV="1">
            <a:off x="6934200" y="51816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676400" y="4724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Rectangle 72"/>
          <p:cNvSpPr/>
          <p:nvPr/>
        </p:nvSpPr>
        <p:spPr>
          <a:xfrm>
            <a:off x="2209800" y="4876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Rectangle 73"/>
          <p:cNvSpPr/>
          <p:nvPr/>
        </p:nvSpPr>
        <p:spPr>
          <a:xfrm>
            <a:off x="1981200" y="5334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5" name="Rectangle 74"/>
          <p:cNvSpPr/>
          <p:nvPr/>
        </p:nvSpPr>
        <p:spPr>
          <a:xfrm>
            <a:off x="2057400" y="5791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6" name="Rectangle 75"/>
          <p:cNvSpPr/>
          <p:nvPr/>
        </p:nvSpPr>
        <p:spPr>
          <a:xfrm>
            <a:off x="2514600" y="5486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7" name="Rectangle 76"/>
          <p:cNvSpPr/>
          <p:nvPr/>
        </p:nvSpPr>
        <p:spPr>
          <a:xfrm>
            <a:off x="1447800" y="5410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8" name="Straight Arrow Connector 77"/>
          <p:cNvCxnSpPr>
            <a:stCxn id="72" idx="2"/>
          </p:cNvCxnSpPr>
          <p:nvPr/>
        </p:nvCxnSpPr>
        <p:spPr>
          <a:xfrm flipH="1">
            <a:off x="1600200" y="50292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2" idx="3"/>
            <a:endCxn id="73" idx="1"/>
          </p:cNvCxnSpPr>
          <p:nvPr/>
        </p:nvCxnSpPr>
        <p:spPr>
          <a:xfrm>
            <a:off x="1981200" y="4876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1981200" y="5181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4" idx="1"/>
          </p:cNvCxnSpPr>
          <p:nvPr/>
        </p:nvCxnSpPr>
        <p:spPr>
          <a:xfrm flipH="1" flipV="1">
            <a:off x="1828800" y="50292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7" idx="2"/>
            <a:endCxn id="75" idx="1"/>
          </p:cNvCxnSpPr>
          <p:nvPr/>
        </p:nvCxnSpPr>
        <p:spPr>
          <a:xfrm>
            <a:off x="1600200" y="57150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5" idx="3"/>
          </p:cNvCxnSpPr>
          <p:nvPr/>
        </p:nvCxnSpPr>
        <p:spPr>
          <a:xfrm flipV="1">
            <a:off x="2362200" y="57912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1"/>
            <a:endCxn id="74" idx="3"/>
          </p:cNvCxnSpPr>
          <p:nvPr/>
        </p:nvCxnSpPr>
        <p:spPr>
          <a:xfrm flipH="1" flipV="1">
            <a:off x="2286000" y="5486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6" idx="0"/>
          </p:cNvCxnSpPr>
          <p:nvPr/>
        </p:nvCxnSpPr>
        <p:spPr>
          <a:xfrm flipH="1" flipV="1">
            <a:off x="2514600" y="51816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705600" y="2362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7" name="Rectangle 86"/>
          <p:cNvSpPr/>
          <p:nvPr/>
        </p:nvSpPr>
        <p:spPr>
          <a:xfrm>
            <a:off x="7239000" y="2514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8" name="Rectangle 87"/>
          <p:cNvSpPr/>
          <p:nvPr/>
        </p:nvSpPr>
        <p:spPr>
          <a:xfrm>
            <a:off x="7010400" y="2971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9" name="Rectangle 88"/>
          <p:cNvSpPr/>
          <p:nvPr/>
        </p:nvSpPr>
        <p:spPr>
          <a:xfrm>
            <a:off x="7086600" y="3429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0" name="Rectangle 89"/>
          <p:cNvSpPr/>
          <p:nvPr/>
        </p:nvSpPr>
        <p:spPr>
          <a:xfrm>
            <a:off x="7543800" y="3124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1" name="Rectangle 90"/>
          <p:cNvSpPr/>
          <p:nvPr/>
        </p:nvSpPr>
        <p:spPr>
          <a:xfrm>
            <a:off x="6477000" y="3048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2" name="Straight Arrow Connector 91"/>
          <p:cNvCxnSpPr>
            <a:stCxn id="86" idx="2"/>
          </p:cNvCxnSpPr>
          <p:nvPr/>
        </p:nvCxnSpPr>
        <p:spPr>
          <a:xfrm flipH="1">
            <a:off x="6629400" y="2667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3"/>
            <a:endCxn id="87" idx="1"/>
          </p:cNvCxnSpPr>
          <p:nvPr/>
        </p:nvCxnSpPr>
        <p:spPr>
          <a:xfrm>
            <a:off x="7010400" y="2514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7010400" y="2819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8" idx="1"/>
          </p:cNvCxnSpPr>
          <p:nvPr/>
        </p:nvCxnSpPr>
        <p:spPr>
          <a:xfrm flipH="1" flipV="1">
            <a:off x="6858000" y="26670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1" idx="2"/>
            <a:endCxn id="89" idx="1"/>
          </p:cNvCxnSpPr>
          <p:nvPr/>
        </p:nvCxnSpPr>
        <p:spPr>
          <a:xfrm>
            <a:off x="6629400" y="3352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9" idx="3"/>
          </p:cNvCxnSpPr>
          <p:nvPr/>
        </p:nvCxnSpPr>
        <p:spPr>
          <a:xfrm flipV="1">
            <a:off x="7391400" y="3429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0" idx="1"/>
            <a:endCxn id="88" idx="3"/>
          </p:cNvCxnSpPr>
          <p:nvPr/>
        </p:nvCxnSpPr>
        <p:spPr>
          <a:xfrm flipH="1" flipV="1">
            <a:off x="7315200" y="31242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0" idx="0"/>
          </p:cNvCxnSpPr>
          <p:nvPr/>
        </p:nvCxnSpPr>
        <p:spPr>
          <a:xfrm flipH="1" flipV="1">
            <a:off x="7543800" y="28194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0" name="Picture 99" descr="LongTai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2787" y="4594723"/>
            <a:ext cx="2233613" cy="16536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1" name="Freeform 100"/>
          <p:cNvSpPr/>
          <p:nvPr/>
        </p:nvSpPr>
        <p:spPr>
          <a:xfrm>
            <a:off x="1600200" y="3618781"/>
            <a:ext cx="2286000" cy="1639019"/>
          </a:xfrm>
          <a:custGeom>
            <a:avLst/>
            <a:gdLst>
              <a:gd name="connsiteX0" fmla="*/ 2286000 w 2286000"/>
              <a:gd name="connsiteY0" fmla="*/ 1639019 h 1639019"/>
              <a:gd name="connsiteX1" fmla="*/ 1233577 w 2286000"/>
              <a:gd name="connsiteY1" fmla="*/ 595223 h 1639019"/>
              <a:gd name="connsiteX2" fmla="*/ 0 w 2286000"/>
              <a:gd name="connsiteY2" fmla="*/ 0 h 163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1639019">
                <a:moveTo>
                  <a:pt x="2286000" y="1639019"/>
                </a:moveTo>
                <a:cubicBezTo>
                  <a:pt x="1950288" y="1253706"/>
                  <a:pt x="1614577" y="868393"/>
                  <a:pt x="1233577" y="595223"/>
                </a:cubicBezTo>
                <a:cubicBezTo>
                  <a:pt x="852577" y="322053"/>
                  <a:pt x="426288" y="161026"/>
                  <a:pt x="0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2" name="Straight Arrow Connector 101"/>
          <p:cNvCxnSpPr>
            <a:stCxn id="101" idx="2"/>
          </p:cNvCxnSpPr>
          <p:nvPr/>
        </p:nvCxnSpPr>
        <p:spPr>
          <a:xfrm flipH="1" flipV="1">
            <a:off x="1447800" y="3542581"/>
            <a:ext cx="152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3" name="Freeform 102"/>
          <p:cNvSpPr/>
          <p:nvPr/>
        </p:nvSpPr>
        <p:spPr>
          <a:xfrm>
            <a:off x="2286000" y="5410200"/>
            <a:ext cx="1595886" cy="588033"/>
          </a:xfrm>
          <a:custGeom>
            <a:avLst/>
            <a:gdLst>
              <a:gd name="connsiteX0" fmla="*/ 1595886 w 1595886"/>
              <a:gd name="connsiteY0" fmla="*/ 0 h 588033"/>
              <a:gd name="connsiteX1" fmla="*/ 879894 w 1595886"/>
              <a:gd name="connsiteY1" fmla="*/ 491705 h 588033"/>
              <a:gd name="connsiteX2" fmla="*/ 0 w 1595886"/>
              <a:gd name="connsiteY2" fmla="*/ 577969 h 58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886" h="588033">
                <a:moveTo>
                  <a:pt x="1595886" y="0"/>
                </a:moveTo>
                <a:cubicBezTo>
                  <a:pt x="1370880" y="197688"/>
                  <a:pt x="1145875" y="395377"/>
                  <a:pt x="879894" y="491705"/>
                </a:cubicBezTo>
                <a:cubicBezTo>
                  <a:pt x="613913" y="588033"/>
                  <a:pt x="306956" y="583001"/>
                  <a:pt x="0" y="577969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4" name="Straight Arrow Connector 103"/>
          <p:cNvCxnSpPr>
            <a:stCxn id="103" idx="2"/>
          </p:cNvCxnSpPr>
          <p:nvPr/>
        </p:nvCxnSpPr>
        <p:spPr>
          <a:xfrm flipH="1">
            <a:off x="2133600" y="5988169"/>
            <a:ext cx="152400" cy="316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5" name="Freeform 104"/>
          <p:cNvSpPr/>
          <p:nvPr/>
        </p:nvSpPr>
        <p:spPr>
          <a:xfrm>
            <a:off x="4038600" y="4495800"/>
            <a:ext cx="385313" cy="931653"/>
          </a:xfrm>
          <a:custGeom>
            <a:avLst/>
            <a:gdLst>
              <a:gd name="connsiteX0" fmla="*/ 0 w 385313"/>
              <a:gd name="connsiteY0" fmla="*/ 931653 h 931653"/>
              <a:gd name="connsiteX1" fmla="*/ 336430 w 385313"/>
              <a:gd name="connsiteY1" fmla="*/ 681487 h 931653"/>
              <a:gd name="connsiteX2" fmla="*/ 293298 w 385313"/>
              <a:gd name="connsiteY2" fmla="*/ 0 h 9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13" h="931653">
                <a:moveTo>
                  <a:pt x="0" y="931653"/>
                </a:moveTo>
                <a:cubicBezTo>
                  <a:pt x="143773" y="884207"/>
                  <a:pt x="287547" y="836762"/>
                  <a:pt x="336430" y="681487"/>
                </a:cubicBezTo>
                <a:cubicBezTo>
                  <a:pt x="385313" y="526212"/>
                  <a:pt x="339305" y="263106"/>
                  <a:pt x="293298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4267200" y="4343400"/>
            <a:ext cx="76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7" name="Freeform 106"/>
          <p:cNvSpPr/>
          <p:nvPr/>
        </p:nvSpPr>
        <p:spPr>
          <a:xfrm>
            <a:off x="4191000" y="5486400"/>
            <a:ext cx="2329132" cy="475890"/>
          </a:xfrm>
          <a:custGeom>
            <a:avLst/>
            <a:gdLst>
              <a:gd name="connsiteX0" fmla="*/ 0 w 2329132"/>
              <a:gd name="connsiteY0" fmla="*/ 0 h 475890"/>
              <a:gd name="connsiteX1" fmla="*/ 1000664 w 2329132"/>
              <a:gd name="connsiteY1" fmla="*/ 396815 h 475890"/>
              <a:gd name="connsiteX2" fmla="*/ 2329132 w 2329132"/>
              <a:gd name="connsiteY2" fmla="*/ 474453 h 47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132" h="475890">
                <a:moveTo>
                  <a:pt x="0" y="0"/>
                </a:moveTo>
                <a:cubicBezTo>
                  <a:pt x="306237" y="158870"/>
                  <a:pt x="612475" y="317740"/>
                  <a:pt x="1000664" y="396815"/>
                </a:cubicBezTo>
                <a:cubicBezTo>
                  <a:pt x="1388853" y="475890"/>
                  <a:pt x="1858992" y="475171"/>
                  <a:pt x="2329132" y="474453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8" name="Straight Arrow Connector 107"/>
          <p:cNvCxnSpPr>
            <a:stCxn id="107" idx="2"/>
          </p:cNvCxnSpPr>
          <p:nvPr/>
        </p:nvCxnSpPr>
        <p:spPr>
          <a:xfrm>
            <a:off x="6520132" y="5960853"/>
            <a:ext cx="185468" cy="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9" name="Freeform 108"/>
          <p:cNvSpPr/>
          <p:nvPr/>
        </p:nvSpPr>
        <p:spPr>
          <a:xfrm>
            <a:off x="4343400" y="3657600"/>
            <a:ext cx="2786332" cy="1768415"/>
          </a:xfrm>
          <a:custGeom>
            <a:avLst/>
            <a:gdLst>
              <a:gd name="connsiteX0" fmla="*/ 0 w 2786332"/>
              <a:gd name="connsiteY0" fmla="*/ 1768415 h 1768415"/>
              <a:gd name="connsiteX1" fmla="*/ 897147 w 2786332"/>
              <a:gd name="connsiteY1" fmla="*/ 776378 h 1768415"/>
              <a:gd name="connsiteX2" fmla="*/ 2786332 w 2786332"/>
              <a:gd name="connsiteY2" fmla="*/ 0 h 176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332" h="1768415">
                <a:moveTo>
                  <a:pt x="0" y="1768415"/>
                </a:moveTo>
                <a:cubicBezTo>
                  <a:pt x="216379" y="1419764"/>
                  <a:pt x="432758" y="1071114"/>
                  <a:pt x="897147" y="776378"/>
                </a:cubicBezTo>
                <a:cubicBezTo>
                  <a:pt x="1361536" y="481642"/>
                  <a:pt x="2073934" y="240821"/>
                  <a:pt x="2786332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10" name="Straight Arrow Connector 109"/>
          <p:cNvCxnSpPr>
            <a:stCxn id="109" idx="2"/>
          </p:cNvCxnSpPr>
          <p:nvPr/>
        </p:nvCxnSpPr>
        <p:spPr>
          <a:xfrm flipV="1">
            <a:off x="7129732" y="3581400"/>
            <a:ext cx="185468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1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1" grpId="0" animBg="1"/>
      <p:bldP spid="103" grpId="0" animBg="1"/>
      <p:bldP spid="105" grpId="0" animBg="1"/>
      <p:bldP spid="107" grpId="0" animBg="1"/>
      <p:bldP spid="1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15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5334000"/>
            <a:ext cx="480060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28800" y="3276600"/>
            <a:ext cx="5486400" cy="1752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0" y="3048000"/>
            <a:ext cx="5257800" cy="2286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2200" y="1447800"/>
            <a:ext cx="1828800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Simulation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3400" y="2133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Oval 16"/>
          <p:cNvSpPr/>
          <p:nvPr/>
        </p:nvSpPr>
        <p:spPr>
          <a:xfrm>
            <a:off x="3276600" y="2895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Oval 17"/>
          <p:cNvSpPr/>
          <p:nvPr/>
        </p:nvSpPr>
        <p:spPr>
          <a:xfrm>
            <a:off x="1219200" y="4419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Oval 18"/>
          <p:cNvSpPr/>
          <p:nvPr/>
        </p:nvSpPr>
        <p:spPr>
          <a:xfrm>
            <a:off x="6248400" y="20574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Oval 19"/>
          <p:cNvSpPr/>
          <p:nvPr/>
        </p:nvSpPr>
        <p:spPr>
          <a:xfrm>
            <a:off x="5638800" y="4419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TextBox 20"/>
          <p:cNvSpPr txBox="1"/>
          <p:nvPr/>
        </p:nvSpPr>
        <p:spPr>
          <a:xfrm>
            <a:off x="152400" y="3733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smtClean="0"/>
              <a:t>Andrea</a:t>
            </a:r>
            <a:endParaRPr lang="fr-CA" sz="16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5715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smtClean="0"/>
              <a:t>Steven</a:t>
            </a:r>
            <a:endParaRPr lang="fr-CA" sz="16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2590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err="1" smtClean="0"/>
              <a:t>Nate</a:t>
            </a:r>
            <a:endParaRPr lang="fr-CA" sz="1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3657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smtClean="0"/>
              <a:t>Philippe</a:t>
            </a:r>
            <a:endParaRPr lang="fr-CA" sz="16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5833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err="1" smtClean="0"/>
              <a:t>Sriram</a:t>
            </a:r>
            <a:endParaRPr lang="fr-CA" sz="1600" i="1" dirty="0"/>
          </a:p>
        </p:txBody>
      </p:sp>
      <p:sp>
        <p:nvSpPr>
          <p:cNvPr id="26" name="Rectangle 25"/>
          <p:cNvSpPr/>
          <p:nvPr/>
        </p:nvSpPr>
        <p:spPr>
          <a:xfrm>
            <a:off x="990600" y="2362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/>
          <p:cNvSpPr/>
          <p:nvPr/>
        </p:nvSpPr>
        <p:spPr>
          <a:xfrm>
            <a:off x="1524000" y="2514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/>
          <p:cNvSpPr/>
          <p:nvPr/>
        </p:nvSpPr>
        <p:spPr>
          <a:xfrm>
            <a:off x="1295400" y="2971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/>
          <p:cNvSpPr/>
          <p:nvPr/>
        </p:nvSpPr>
        <p:spPr>
          <a:xfrm>
            <a:off x="1371600" y="3429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31"/>
          <p:cNvSpPr/>
          <p:nvPr/>
        </p:nvSpPr>
        <p:spPr>
          <a:xfrm>
            <a:off x="1828800" y="3124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32"/>
          <p:cNvSpPr/>
          <p:nvPr/>
        </p:nvSpPr>
        <p:spPr>
          <a:xfrm>
            <a:off x="762000" y="3048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4" name="Straight Arrow Connector 33"/>
          <p:cNvCxnSpPr>
            <a:stCxn id="26" idx="2"/>
          </p:cNvCxnSpPr>
          <p:nvPr/>
        </p:nvCxnSpPr>
        <p:spPr>
          <a:xfrm flipH="1">
            <a:off x="914400" y="2667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3"/>
            <a:endCxn id="28" idx="1"/>
          </p:cNvCxnSpPr>
          <p:nvPr/>
        </p:nvCxnSpPr>
        <p:spPr>
          <a:xfrm>
            <a:off x="1295400" y="2514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295400" y="2819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1"/>
          </p:cNvCxnSpPr>
          <p:nvPr/>
        </p:nvCxnSpPr>
        <p:spPr>
          <a:xfrm flipH="1" flipV="1">
            <a:off x="1143000" y="26670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2"/>
            <a:endCxn id="31" idx="1"/>
          </p:cNvCxnSpPr>
          <p:nvPr/>
        </p:nvCxnSpPr>
        <p:spPr>
          <a:xfrm>
            <a:off x="914400" y="3352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3"/>
          </p:cNvCxnSpPr>
          <p:nvPr/>
        </p:nvCxnSpPr>
        <p:spPr>
          <a:xfrm flipV="1">
            <a:off x="1676400" y="3429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  <a:endCxn id="30" idx="3"/>
          </p:cNvCxnSpPr>
          <p:nvPr/>
        </p:nvCxnSpPr>
        <p:spPr>
          <a:xfrm flipH="1" flipV="1">
            <a:off x="1600200" y="31242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0"/>
          </p:cNvCxnSpPr>
          <p:nvPr/>
        </p:nvCxnSpPr>
        <p:spPr>
          <a:xfrm flipH="1" flipV="1">
            <a:off x="1828800" y="28194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733800" y="3124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Rectangle 42"/>
          <p:cNvSpPr/>
          <p:nvPr/>
        </p:nvSpPr>
        <p:spPr>
          <a:xfrm>
            <a:off x="4267200" y="3276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" name="Rectangle 43"/>
          <p:cNvSpPr/>
          <p:nvPr/>
        </p:nvSpPr>
        <p:spPr>
          <a:xfrm>
            <a:off x="4038600" y="3733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Rectangle 44"/>
          <p:cNvSpPr/>
          <p:nvPr/>
        </p:nvSpPr>
        <p:spPr>
          <a:xfrm>
            <a:off x="4114800" y="4191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Rectangle 45"/>
          <p:cNvSpPr/>
          <p:nvPr/>
        </p:nvSpPr>
        <p:spPr>
          <a:xfrm>
            <a:off x="4572000" y="3886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Rectangle 46"/>
          <p:cNvSpPr/>
          <p:nvPr/>
        </p:nvSpPr>
        <p:spPr>
          <a:xfrm>
            <a:off x="3505200" y="3810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8" name="Straight Arrow Connector 47"/>
          <p:cNvCxnSpPr>
            <a:stCxn id="42" idx="2"/>
          </p:cNvCxnSpPr>
          <p:nvPr/>
        </p:nvCxnSpPr>
        <p:spPr>
          <a:xfrm flipH="1">
            <a:off x="3657600" y="3429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2" idx="3"/>
            <a:endCxn id="43" idx="1"/>
          </p:cNvCxnSpPr>
          <p:nvPr/>
        </p:nvCxnSpPr>
        <p:spPr>
          <a:xfrm>
            <a:off x="4038600" y="3276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038600" y="3581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1"/>
          </p:cNvCxnSpPr>
          <p:nvPr/>
        </p:nvCxnSpPr>
        <p:spPr>
          <a:xfrm flipH="1" flipV="1">
            <a:off x="3886200" y="34290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2"/>
            <a:endCxn id="45" idx="1"/>
          </p:cNvCxnSpPr>
          <p:nvPr/>
        </p:nvCxnSpPr>
        <p:spPr>
          <a:xfrm>
            <a:off x="3657600" y="4114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5" idx="3"/>
          </p:cNvCxnSpPr>
          <p:nvPr/>
        </p:nvCxnSpPr>
        <p:spPr>
          <a:xfrm flipV="1">
            <a:off x="4419600" y="4191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6" idx="1"/>
            <a:endCxn id="44" idx="3"/>
          </p:cNvCxnSpPr>
          <p:nvPr/>
        </p:nvCxnSpPr>
        <p:spPr>
          <a:xfrm flipH="1" flipV="1">
            <a:off x="4343400" y="38862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0"/>
          </p:cNvCxnSpPr>
          <p:nvPr/>
        </p:nvCxnSpPr>
        <p:spPr>
          <a:xfrm flipH="1" flipV="1">
            <a:off x="4572000" y="35814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096000" y="4724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Rectangle 56"/>
          <p:cNvSpPr/>
          <p:nvPr/>
        </p:nvSpPr>
        <p:spPr>
          <a:xfrm>
            <a:off x="6629400" y="4876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6400800" y="5334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Rectangle 58"/>
          <p:cNvSpPr/>
          <p:nvPr/>
        </p:nvSpPr>
        <p:spPr>
          <a:xfrm>
            <a:off x="6477000" y="5791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Rectangle 59"/>
          <p:cNvSpPr/>
          <p:nvPr/>
        </p:nvSpPr>
        <p:spPr>
          <a:xfrm>
            <a:off x="6934200" y="5486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Rectangle 60"/>
          <p:cNvSpPr/>
          <p:nvPr/>
        </p:nvSpPr>
        <p:spPr>
          <a:xfrm>
            <a:off x="5867400" y="5410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2" name="Straight Arrow Connector 61"/>
          <p:cNvCxnSpPr>
            <a:stCxn id="56" idx="2"/>
          </p:cNvCxnSpPr>
          <p:nvPr/>
        </p:nvCxnSpPr>
        <p:spPr>
          <a:xfrm flipH="1">
            <a:off x="6019800" y="50292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6" idx="3"/>
            <a:endCxn id="57" idx="1"/>
          </p:cNvCxnSpPr>
          <p:nvPr/>
        </p:nvCxnSpPr>
        <p:spPr>
          <a:xfrm>
            <a:off x="6400800" y="4876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400800" y="5181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8" idx="1"/>
          </p:cNvCxnSpPr>
          <p:nvPr/>
        </p:nvCxnSpPr>
        <p:spPr>
          <a:xfrm flipH="1" flipV="1">
            <a:off x="6248400" y="50292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1" idx="2"/>
            <a:endCxn id="59" idx="1"/>
          </p:cNvCxnSpPr>
          <p:nvPr/>
        </p:nvCxnSpPr>
        <p:spPr>
          <a:xfrm>
            <a:off x="6019800" y="57150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9" idx="3"/>
          </p:cNvCxnSpPr>
          <p:nvPr/>
        </p:nvCxnSpPr>
        <p:spPr>
          <a:xfrm flipV="1">
            <a:off x="6781800" y="57912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1"/>
            <a:endCxn id="58" idx="3"/>
          </p:cNvCxnSpPr>
          <p:nvPr/>
        </p:nvCxnSpPr>
        <p:spPr>
          <a:xfrm flipH="1" flipV="1">
            <a:off x="6705600" y="5486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0" idx="0"/>
          </p:cNvCxnSpPr>
          <p:nvPr/>
        </p:nvCxnSpPr>
        <p:spPr>
          <a:xfrm flipH="1" flipV="1">
            <a:off x="6934200" y="51816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676400" y="4724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1" name="Rectangle 70"/>
          <p:cNvSpPr/>
          <p:nvPr/>
        </p:nvSpPr>
        <p:spPr>
          <a:xfrm>
            <a:off x="2209800" y="4876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2" name="Rectangle 71"/>
          <p:cNvSpPr/>
          <p:nvPr/>
        </p:nvSpPr>
        <p:spPr>
          <a:xfrm>
            <a:off x="1981200" y="5334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Rectangle 72"/>
          <p:cNvSpPr/>
          <p:nvPr/>
        </p:nvSpPr>
        <p:spPr>
          <a:xfrm>
            <a:off x="2057400" y="5791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Rectangle 73"/>
          <p:cNvSpPr/>
          <p:nvPr/>
        </p:nvSpPr>
        <p:spPr>
          <a:xfrm>
            <a:off x="2514600" y="5486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5" name="Rectangle 74"/>
          <p:cNvSpPr/>
          <p:nvPr/>
        </p:nvSpPr>
        <p:spPr>
          <a:xfrm>
            <a:off x="1447800" y="5410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6" name="Straight Arrow Connector 75"/>
          <p:cNvCxnSpPr>
            <a:stCxn id="70" idx="2"/>
          </p:cNvCxnSpPr>
          <p:nvPr/>
        </p:nvCxnSpPr>
        <p:spPr>
          <a:xfrm flipH="1">
            <a:off x="1600200" y="50292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0" idx="3"/>
            <a:endCxn id="71" idx="1"/>
          </p:cNvCxnSpPr>
          <p:nvPr/>
        </p:nvCxnSpPr>
        <p:spPr>
          <a:xfrm>
            <a:off x="1981200" y="4876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1981200" y="5181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2" idx="1"/>
          </p:cNvCxnSpPr>
          <p:nvPr/>
        </p:nvCxnSpPr>
        <p:spPr>
          <a:xfrm flipH="1" flipV="1">
            <a:off x="1828800" y="50292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5" idx="2"/>
            <a:endCxn id="73" idx="1"/>
          </p:cNvCxnSpPr>
          <p:nvPr/>
        </p:nvCxnSpPr>
        <p:spPr>
          <a:xfrm>
            <a:off x="1600200" y="57150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3" idx="3"/>
          </p:cNvCxnSpPr>
          <p:nvPr/>
        </p:nvCxnSpPr>
        <p:spPr>
          <a:xfrm flipV="1">
            <a:off x="2362200" y="57912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4" idx="1"/>
            <a:endCxn id="72" idx="3"/>
          </p:cNvCxnSpPr>
          <p:nvPr/>
        </p:nvCxnSpPr>
        <p:spPr>
          <a:xfrm flipH="1" flipV="1">
            <a:off x="2286000" y="5486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4" idx="0"/>
          </p:cNvCxnSpPr>
          <p:nvPr/>
        </p:nvCxnSpPr>
        <p:spPr>
          <a:xfrm flipH="1" flipV="1">
            <a:off x="2514600" y="51816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705600" y="2362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5" name="Rectangle 84"/>
          <p:cNvSpPr/>
          <p:nvPr/>
        </p:nvSpPr>
        <p:spPr>
          <a:xfrm>
            <a:off x="7239000" y="2514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6" name="Rectangle 85"/>
          <p:cNvSpPr/>
          <p:nvPr/>
        </p:nvSpPr>
        <p:spPr>
          <a:xfrm>
            <a:off x="7010400" y="2971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7" name="Rectangle 86"/>
          <p:cNvSpPr/>
          <p:nvPr/>
        </p:nvSpPr>
        <p:spPr>
          <a:xfrm>
            <a:off x="7086600" y="3429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8" name="Rectangle 87"/>
          <p:cNvSpPr/>
          <p:nvPr/>
        </p:nvSpPr>
        <p:spPr>
          <a:xfrm>
            <a:off x="7543800" y="3124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9" name="Rectangle 88"/>
          <p:cNvSpPr/>
          <p:nvPr/>
        </p:nvSpPr>
        <p:spPr>
          <a:xfrm>
            <a:off x="6477000" y="3048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0" name="Straight Arrow Connector 89"/>
          <p:cNvCxnSpPr>
            <a:stCxn id="84" idx="2"/>
          </p:cNvCxnSpPr>
          <p:nvPr/>
        </p:nvCxnSpPr>
        <p:spPr>
          <a:xfrm flipH="1">
            <a:off x="6629400" y="2667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4" idx="3"/>
            <a:endCxn id="85" idx="1"/>
          </p:cNvCxnSpPr>
          <p:nvPr/>
        </p:nvCxnSpPr>
        <p:spPr>
          <a:xfrm>
            <a:off x="7010400" y="2514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7010400" y="2819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1"/>
          </p:cNvCxnSpPr>
          <p:nvPr/>
        </p:nvCxnSpPr>
        <p:spPr>
          <a:xfrm flipH="1" flipV="1">
            <a:off x="6858000" y="26670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9" idx="2"/>
            <a:endCxn id="87" idx="1"/>
          </p:cNvCxnSpPr>
          <p:nvPr/>
        </p:nvCxnSpPr>
        <p:spPr>
          <a:xfrm>
            <a:off x="6629400" y="3352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7" idx="3"/>
          </p:cNvCxnSpPr>
          <p:nvPr/>
        </p:nvCxnSpPr>
        <p:spPr>
          <a:xfrm flipV="1">
            <a:off x="7391400" y="3429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8" idx="1"/>
            <a:endCxn id="86" idx="3"/>
          </p:cNvCxnSpPr>
          <p:nvPr/>
        </p:nvCxnSpPr>
        <p:spPr>
          <a:xfrm flipH="1" flipV="1">
            <a:off x="7315200" y="31242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8" idx="0"/>
          </p:cNvCxnSpPr>
          <p:nvPr/>
        </p:nvCxnSpPr>
        <p:spPr>
          <a:xfrm flipH="1" flipV="1">
            <a:off x="7543800" y="28194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066800" y="1443335"/>
            <a:ext cx="1828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dirty="0" err="1" smtClean="0"/>
              <a:t>Initialization</a:t>
            </a:r>
            <a:endParaRPr lang="fr-CA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3505200" y="1447800"/>
            <a:ext cx="1828800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dirty="0" err="1" smtClean="0">
                <a:solidFill>
                  <a:schemeClr val="bg1">
                    <a:lumMod val="50000"/>
                  </a:schemeClr>
                </a:solidFill>
              </a:rPr>
              <a:t>Matching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95400" y="4876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Influenc</a:t>
            </a:r>
            <a:r>
              <a:rPr lang="fr-CA" b="1" i="1" dirty="0" err="1" smtClean="0">
                <a:solidFill>
                  <a:srgbClr val="FF0000"/>
                </a:solidFill>
              </a:rPr>
              <a:t>ing</a:t>
            </a:r>
            <a:endParaRPr lang="fr-CA" b="1" i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91200" y="4953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Influenc</a:t>
            </a:r>
            <a:r>
              <a:rPr lang="fr-CA" b="1" i="1" dirty="0" err="1" smtClean="0">
                <a:solidFill>
                  <a:srgbClr val="FF0000"/>
                </a:solidFill>
              </a:rPr>
              <a:t>ed</a:t>
            </a:r>
            <a:endParaRPr lang="fr-CA" b="1" i="1" dirty="0">
              <a:solidFill>
                <a:srgbClr val="FF0000"/>
              </a:solidFill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2057400" y="2209800"/>
            <a:ext cx="3562710" cy="1186132"/>
          </a:xfrm>
          <a:custGeom>
            <a:avLst/>
            <a:gdLst>
              <a:gd name="connsiteX0" fmla="*/ 0 w 3562710"/>
              <a:gd name="connsiteY0" fmla="*/ 1186132 h 1186132"/>
              <a:gd name="connsiteX1" fmla="*/ 310551 w 3562710"/>
              <a:gd name="connsiteY1" fmla="*/ 539151 h 1186132"/>
              <a:gd name="connsiteX2" fmla="*/ 845389 w 3562710"/>
              <a:gd name="connsiteY2" fmla="*/ 107830 h 1186132"/>
              <a:gd name="connsiteX3" fmla="*/ 1440612 w 3562710"/>
              <a:gd name="connsiteY3" fmla="*/ 4313 h 1186132"/>
              <a:gd name="connsiteX4" fmla="*/ 2398144 w 3562710"/>
              <a:gd name="connsiteY4" fmla="*/ 81951 h 1186132"/>
              <a:gd name="connsiteX5" fmla="*/ 3114136 w 3562710"/>
              <a:gd name="connsiteY5" fmla="*/ 349370 h 1186132"/>
              <a:gd name="connsiteX6" fmla="*/ 3450567 w 3562710"/>
              <a:gd name="connsiteY6" fmla="*/ 866955 h 1186132"/>
              <a:gd name="connsiteX7" fmla="*/ 3562710 w 3562710"/>
              <a:gd name="connsiteY7" fmla="*/ 1082615 h 118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2710" h="1186132">
                <a:moveTo>
                  <a:pt x="0" y="1186132"/>
                </a:moveTo>
                <a:cubicBezTo>
                  <a:pt x="84826" y="952500"/>
                  <a:pt x="169653" y="718868"/>
                  <a:pt x="310551" y="539151"/>
                </a:cubicBezTo>
                <a:cubicBezTo>
                  <a:pt x="451449" y="359434"/>
                  <a:pt x="657046" y="196970"/>
                  <a:pt x="845389" y="107830"/>
                </a:cubicBezTo>
                <a:cubicBezTo>
                  <a:pt x="1033732" y="18690"/>
                  <a:pt x="1181820" y="8626"/>
                  <a:pt x="1440612" y="4313"/>
                </a:cubicBezTo>
                <a:cubicBezTo>
                  <a:pt x="1699404" y="0"/>
                  <a:pt x="2119224" y="24442"/>
                  <a:pt x="2398144" y="81951"/>
                </a:cubicBezTo>
                <a:cubicBezTo>
                  <a:pt x="2677064" y="139460"/>
                  <a:pt x="2938732" y="218536"/>
                  <a:pt x="3114136" y="349370"/>
                </a:cubicBezTo>
                <a:cubicBezTo>
                  <a:pt x="3289540" y="480204"/>
                  <a:pt x="3375805" y="744748"/>
                  <a:pt x="3450567" y="866955"/>
                </a:cubicBezTo>
                <a:cubicBezTo>
                  <a:pt x="3525329" y="989162"/>
                  <a:pt x="3544019" y="1035888"/>
                  <a:pt x="3562710" y="1082615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3" name="Straight Arrow Connector 102"/>
          <p:cNvCxnSpPr>
            <a:stCxn id="102" idx="7"/>
          </p:cNvCxnSpPr>
          <p:nvPr/>
        </p:nvCxnSpPr>
        <p:spPr>
          <a:xfrm>
            <a:off x="5620110" y="3292415"/>
            <a:ext cx="94890" cy="2889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Freeform 103"/>
          <p:cNvSpPr/>
          <p:nvPr/>
        </p:nvSpPr>
        <p:spPr>
          <a:xfrm>
            <a:off x="1304027" y="3933645"/>
            <a:ext cx="4563373" cy="1027981"/>
          </a:xfrm>
          <a:custGeom>
            <a:avLst/>
            <a:gdLst>
              <a:gd name="connsiteX0" fmla="*/ 0 w 4563373"/>
              <a:gd name="connsiteY0" fmla="*/ 0 h 1027981"/>
              <a:gd name="connsiteX1" fmla="*/ 172528 w 4563373"/>
              <a:gd name="connsiteY1" fmla="*/ 362310 h 1027981"/>
              <a:gd name="connsiteX2" fmla="*/ 707366 w 4563373"/>
              <a:gd name="connsiteY2" fmla="*/ 715993 h 1027981"/>
              <a:gd name="connsiteX3" fmla="*/ 2889849 w 4563373"/>
              <a:gd name="connsiteY3" fmla="*/ 1000664 h 1027981"/>
              <a:gd name="connsiteX4" fmla="*/ 3976777 w 4563373"/>
              <a:gd name="connsiteY4" fmla="*/ 879895 h 1027981"/>
              <a:gd name="connsiteX5" fmla="*/ 4563373 w 4563373"/>
              <a:gd name="connsiteY5" fmla="*/ 715993 h 102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3373" h="1027981">
                <a:moveTo>
                  <a:pt x="0" y="0"/>
                </a:moveTo>
                <a:cubicBezTo>
                  <a:pt x="27317" y="121489"/>
                  <a:pt x="54634" y="242978"/>
                  <a:pt x="172528" y="362310"/>
                </a:cubicBezTo>
                <a:cubicBezTo>
                  <a:pt x="290422" y="481642"/>
                  <a:pt x="254479" y="609601"/>
                  <a:pt x="707366" y="715993"/>
                </a:cubicBezTo>
                <a:cubicBezTo>
                  <a:pt x="1160253" y="822385"/>
                  <a:pt x="2344947" y="973347"/>
                  <a:pt x="2889849" y="1000664"/>
                </a:cubicBezTo>
                <a:cubicBezTo>
                  <a:pt x="3434751" y="1027981"/>
                  <a:pt x="3697856" y="927340"/>
                  <a:pt x="3976777" y="879895"/>
                </a:cubicBezTo>
                <a:cubicBezTo>
                  <a:pt x="4255698" y="832450"/>
                  <a:pt x="4409535" y="774221"/>
                  <a:pt x="4563373" y="715993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5" name="Straight Arrow Connector 104"/>
          <p:cNvCxnSpPr>
            <a:stCxn id="104" idx="5"/>
          </p:cNvCxnSpPr>
          <p:nvPr/>
        </p:nvCxnSpPr>
        <p:spPr>
          <a:xfrm flipV="1">
            <a:off x="5867400" y="4572000"/>
            <a:ext cx="304800" cy="77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1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1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1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1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1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1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1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1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1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2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2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20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4444 " pathEditMode="relative" ptsTypes="AA">
                                      <p:cBhvr>
                                        <p:cTn id="2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11111 " pathEditMode="relative" ptsTypes="AA">
                                      <p:cBhvr>
                                        <p:cTn id="2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8" grpId="0" animBg="1"/>
      <p:bldP spid="99" grpId="0" animBg="1"/>
      <p:bldP spid="100" grpId="0"/>
      <p:bldP spid="101" grpId="0"/>
      <p:bldP spid="102" grpId="0" animBg="1"/>
      <p:bldP spid="1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16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443335"/>
            <a:ext cx="1828800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dirty="0" err="1" smtClean="0">
                <a:solidFill>
                  <a:schemeClr val="bg1">
                    <a:lumMod val="50000"/>
                  </a:schemeClr>
                </a:solidFill>
              </a:rPr>
              <a:t>Initialization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981200" y="5334000"/>
            <a:ext cx="480060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828800" y="3276600"/>
            <a:ext cx="5486400" cy="1752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7800" y="3048000"/>
            <a:ext cx="5257800" cy="2286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33400" y="2133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Oval 16"/>
          <p:cNvSpPr/>
          <p:nvPr/>
        </p:nvSpPr>
        <p:spPr>
          <a:xfrm>
            <a:off x="3276600" y="2895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Oval 17"/>
          <p:cNvSpPr/>
          <p:nvPr/>
        </p:nvSpPr>
        <p:spPr>
          <a:xfrm>
            <a:off x="1219200" y="4419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Oval 18"/>
          <p:cNvSpPr/>
          <p:nvPr/>
        </p:nvSpPr>
        <p:spPr>
          <a:xfrm>
            <a:off x="6248400" y="20574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Oval 19"/>
          <p:cNvSpPr/>
          <p:nvPr/>
        </p:nvSpPr>
        <p:spPr>
          <a:xfrm>
            <a:off x="5638800" y="4419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TextBox 20"/>
          <p:cNvSpPr txBox="1"/>
          <p:nvPr/>
        </p:nvSpPr>
        <p:spPr>
          <a:xfrm>
            <a:off x="152400" y="3733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smtClean="0"/>
              <a:t>Andrea</a:t>
            </a:r>
            <a:endParaRPr lang="fr-CA" sz="16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5715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smtClean="0"/>
              <a:t>Steven</a:t>
            </a:r>
            <a:endParaRPr lang="fr-CA" sz="16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2590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err="1" smtClean="0"/>
              <a:t>Nate</a:t>
            </a:r>
            <a:endParaRPr lang="fr-CA" sz="1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3657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smtClean="0"/>
              <a:t>Philippe</a:t>
            </a:r>
            <a:endParaRPr lang="fr-CA" sz="16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5833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err="1" smtClean="0"/>
              <a:t>Sriram</a:t>
            </a:r>
            <a:endParaRPr lang="fr-CA" sz="1600" i="1" dirty="0"/>
          </a:p>
        </p:txBody>
      </p:sp>
      <p:sp>
        <p:nvSpPr>
          <p:cNvPr id="26" name="Rectangle 25"/>
          <p:cNvSpPr/>
          <p:nvPr/>
        </p:nvSpPr>
        <p:spPr>
          <a:xfrm>
            <a:off x="990600" y="2362200"/>
            <a:ext cx="3048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/>
          <p:cNvSpPr/>
          <p:nvPr/>
        </p:nvSpPr>
        <p:spPr>
          <a:xfrm>
            <a:off x="1524000" y="2514600"/>
            <a:ext cx="304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/>
          <p:cNvSpPr/>
          <p:nvPr/>
        </p:nvSpPr>
        <p:spPr>
          <a:xfrm>
            <a:off x="1295400" y="2971800"/>
            <a:ext cx="3048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/>
          <p:cNvSpPr/>
          <p:nvPr/>
        </p:nvSpPr>
        <p:spPr>
          <a:xfrm>
            <a:off x="1371600" y="3429000"/>
            <a:ext cx="3048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31"/>
          <p:cNvSpPr/>
          <p:nvPr/>
        </p:nvSpPr>
        <p:spPr>
          <a:xfrm>
            <a:off x="1828800" y="3124200"/>
            <a:ext cx="304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32"/>
          <p:cNvSpPr/>
          <p:nvPr/>
        </p:nvSpPr>
        <p:spPr>
          <a:xfrm>
            <a:off x="762000" y="3048000"/>
            <a:ext cx="3048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4" name="Straight Arrow Connector 33"/>
          <p:cNvCxnSpPr>
            <a:stCxn id="26" idx="2"/>
          </p:cNvCxnSpPr>
          <p:nvPr/>
        </p:nvCxnSpPr>
        <p:spPr>
          <a:xfrm flipH="1">
            <a:off x="914400" y="2667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3"/>
            <a:endCxn id="28" idx="1"/>
          </p:cNvCxnSpPr>
          <p:nvPr/>
        </p:nvCxnSpPr>
        <p:spPr>
          <a:xfrm>
            <a:off x="1295400" y="2514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295400" y="2819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1"/>
          </p:cNvCxnSpPr>
          <p:nvPr/>
        </p:nvCxnSpPr>
        <p:spPr>
          <a:xfrm flipH="1" flipV="1">
            <a:off x="1143000" y="26670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2"/>
            <a:endCxn id="31" idx="1"/>
          </p:cNvCxnSpPr>
          <p:nvPr/>
        </p:nvCxnSpPr>
        <p:spPr>
          <a:xfrm>
            <a:off x="914400" y="3352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3"/>
          </p:cNvCxnSpPr>
          <p:nvPr/>
        </p:nvCxnSpPr>
        <p:spPr>
          <a:xfrm flipV="1">
            <a:off x="1676400" y="3429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  <a:endCxn id="30" idx="3"/>
          </p:cNvCxnSpPr>
          <p:nvPr/>
        </p:nvCxnSpPr>
        <p:spPr>
          <a:xfrm flipH="1" flipV="1">
            <a:off x="1600200" y="31242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0"/>
          </p:cNvCxnSpPr>
          <p:nvPr/>
        </p:nvCxnSpPr>
        <p:spPr>
          <a:xfrm flipH="1" flipV="1">
            <a:off x="1828800" y="28194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733800" y="3124200"/>
            <a:ext cx="3048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Rectangle 42"/>
          <p:cNvSpPr/>
          <p:nvPr/>
        </p:nvSpPr>
        <p:spPr>
          <a:xfrm>
            <a:off x="4267200" y="3276600"/>
            <a:ext cx="304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" name="Rectangle 43"/>
          <p:cNvSpPr/>
          <p:nvPr/>
        </p:nvSpPr>
        <p:spPr>
          <a:xfrm>
            <a:off x="4038600" y="3733800"/>
            <a:ext cx="3048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Rectangle 44"/>
          <p:cNvSpPr/>
          <p:nvPr/>
        </p:nvSpPr>
        <p:spPr>
          <a:xfrm>
            <a:off x="4114800" y="4191000"/>
            <a:ext cx="3048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Rectangle 45"/>
          <p:cNvSpPr/>
          <p:nvPr/>
        </p:nvSpPr>
        <p:spPr>
          <a:xfrm>
            <a:off x="4572000" y="3886200"/>
            <a:ext cx="304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Rectangle 46"/>
          <p:cNvSpPr/>
          <p:nvPr/>
        </p:nvSpPr>
        <p:spPr>
          <a:xfrm>
            <a:off x="3505200" y="3810000"/>
            <a:ext cx="3048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8" name="Straight Arrow Connector 47"/>
          <p:cNvCxnSpPr>
            <a:stCxn id="42" idx="2"/>
          </p:cNvCxnSpPr>
          <p:nvPr/>
        </p:nvCxnSpPr>
        <p:spPr>
          <a:xfrm flipH="1">
            <a:off x="3657600" y="3429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2" idx="3"/>
            <a:endCxn id="43" idx="1"/>
          </p:cNvCxnSpPr>
          <p:nvPr/>
        </p:nvCxnSpPr>
        <p:spPr>
          <a:xfrm>
            <a:off x="4038600" y="3276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038600" y="3581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1"/>
          </p:cNvCxnSpPr>
          <p:nvPr/>
        </p:nvCxnSpPr>
        <p:spPr>
          <a:xfrm flipH="1" flipV="1">
            <a:off x="3886200" y="34290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2"/>
            <a:endCxn id="45" idx="1"/>
          </p:cNvCxnSpPr>
          <p:nvPr/>
        </p:nvCxnSpPr>
        <p:spPr>
          <a:xfrm>
            <a:off x="3657600" y="4114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5" idx="3"/>
          </p:cNvCxnSpPr>
          <p:nvPr/>
        </p:nvCxnSpPr>
        <p:spPr>
          <a:xfrm flipV="1">
            <a:off x="4419600" y="4191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6" idx="1"/>
            <a:endCxn id="44" idx="3"/>
          </p:cNvCxnSpPr>
          <p:nvPr/>
        </p:nvCxnSpPr>
        <p:spPr>
          <a:xfrm flipH="1" flipV="1">
            <a:off x="4343400" y="38862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0"/>
          </p:cNvCxnSpPr>
          <p:nvPr/>
        </p:nvCxnSpPr>
        <p:spPr>
          <a:xfrm flipH="1" flipV="1">
            <a:off x="4572000" y="35814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096000" y="4724400"/>
            <a:ext cx="3048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Rectangle 56"/>
          <p:cNvSpPr/>
          <p:nvPr/>
        </p:nvSpPr>
        <p:spPr>
          <a:xfrm>
            <a:off x="6629400" y="4876800"/>
            <a:ext cx="3048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6400800" y="5334000"/>
            <a:ext cx="3048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Rectangle 58"/>
          <p:cNvSpPr/>
          <p:nvPr/>
        </p:nvSpPr>
        <p:spPr>
          <a:xfrm>
            <a:off x="6477000" y="5791200"/>
            <a:ext cx="304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Rectangle 59"/>
          <p:cNvSpPr/>
          <p:nvPr/>
        </p:nvSpPr>
        <p:spPr>
          <a:xfrm>
            <a:off x="6934200" y="5486400"/>
            <a:ext cx="3048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Rectangle 60"/>
          <p:cNvSpPr/>
          <p:nvPr/>
        </p:nvSpPr>
        <p:spPr>
          <a:xfrm>
            <a:off x="5867400" y="5410200"/>
            <a:ext cx="3048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2" name="Straight Arrow Connector 61"/>
          <p:cNvCxnSpPr>
            <a:stCxn id="56" idx="2"/>
          </p:cNvCxnSpPr>
          <p:nvPr/>
        </p:nvCxnSpPr>
        <p:spPr>
          <a:xfrm flipH="1">
            <a:off x="6019800" y="50292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6" idx="3"/>
            <a:endCxn id="57" idx="1"/>
          </p:cNvCxnSpPr>
          <p:nvPr/>
        </p:nvCxnSpPr>
        <p:spPr>
          <a:xfrm>
            <a:off x="6400800" y="4876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400800" y="5181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8" idx="1"/>
          </p:cNvCxnSpPr>
          <p:nvPr/>
        </p:nvCxnSpPr>
        <p:spPr>
          <a:xfrm flipH="1" flipV="1">
            <a:off x="6248400" y="50292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1" idx="2"/>
            <a:endCxn id="59" idx="1"/>
          </p:cNvCxnSpPr>
          <p:nvPr/>
        </p:nvCxnSpPr>
        <p:spPr>
          <a:xfrm>
            <a:off x="6019800" y="57150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9" idx="3"/>
          </p:cNvCxnSpPr>
          <p:nvPr/>
        </p:nvCxnSpPr>
        <p:spPr>
          <a:xfrm flipV="1">
            <a:off x="6781800" y="57912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1"/>
            <a:endCxn id="58" idx="3"/>
          </p:cNvCxnSpPr>
          <p:nvPr/>
        </p:nvCxnSpPr>
        <p:spPr>
          <a:xfrm flipH="1" flipV="1">
            <a:off x="6705600" y="5486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0" idx="0"/>
          </p:cNvCxnSpPr>
          <p:nvPr/>
        </p:nvCxnSpPr>
        <p:spPr>
          <a:xfrm flipH="1" flipV="1">
            <a:off x="6934200" y="51816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676400" y="4724400"/>
            <a:ext cx="3048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1" name="Rectangle 70"/>
          <p:cNvSpPr/>
          <p:nvPr/>
        </p:nvSpPr>
        <p:spPr>
          <a:xfrm>
            <a:off x="2209800" y="4876800"/>
            <a:ext cx="3048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2" name="Rectangle 71"/>
          <p:cNvSpPr/>
          <p:nvPr/>
        </p:nvSpPr>
        <p:spPr>
          <a:xfrm>
            <a:off x="1981200" y="5334000"/>
            <a:ext cx="304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Rectangle 72"/>
          <p:cNvSpPr/>
          <p:nvPr/>
        </p:nvSpPr>
        <p:spPr>
          <a:xfrm>
            <a:off x="2057400" y="5791200"/>
            <a:ext cx="3048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Rectangle 73"/>
          <p:cNvSpPr/>
          <p:nvPr/>
        </p:nvSpPr>
        <p:spPr>
          <a:xfrm>
            <a:off x="2514600" y="5486400"/>
            <a:ext cx="304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5" name="Rectangle 74"/>
          <p:cNvSpPr/>
          <p:nvPr/>
        </p:nvSpPr>
        <p:spPr>
          <a:xfrm>
            <a:off x="1447800" y="5410200"/>
            <a:ext cx="3048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6" name="Straight Arrow Connector 75"/>
          <p:cNvCxnSpPr>
            <a:stCxn id="70" idx="2"/>
          </p:cNvCxnSpPr>
          <p:nvPr/>
        </p:nvCxnSpPr>
        <p:spPr>
          <a:xfrm flipH="1">
            <a:off x="1600200" y="50292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0" idx="3"/>
            <a:endCxn id="71" idx="1"/>
          </p:cNvCxnSpPr>
          <p:nvPr/>
        </p:nvCxnSpPr>
        <p:spPr>
          <a:xfrm>
            <a:off x="1981200" y="4876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1981200" y="5181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2" idx="1"/>
          </p:cNvCxnSpPr>
          <p:nvPr/>
        </p:nvCxnSpPr>
        <p:spPr>
          <a:xfrm flipH="1" flipV="1">
            <a:off x="1828800" y="50292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5" idx="2"/>
            <a:endCxn id="73" idx="1"/>
          </p:cNvCxnSpPr>
          <p:nvPr/>
        </p:nvCxnSpPr>
        <p:spPr>
          <a:xfrm>
            <a:off x="1600200" y="57150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3" idx="3"/>
          </p:cNvCxnSpPr>
          <p:nvPr/>
        </p:nvCxnSpPr>
        <p:spPr>
          <a:xfrm flipV="1">
            <a:off x="2362200" y="57912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4" idx="1"/>
            <a:endCxn id="72" idx="3"/>
          </p:cNvCxnSpPr>
          <p:nvPr/>
        </p:nvCxnSpPr>
        <p:spPr>
          <a:xfrm flipH="1" flipV="1">
            <a:off x="2286000" y="5486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4" idx="0"/>
          </p:cNvCxnSpPr>
          <p:nvPr/>
        </p:nvCxnSpPr>
        <p:spPr>
          <a:xfrm flipH="1" flipV="1">
            <a:off x="2514600" y="51816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705600" y="2362200"/>
            <a:ext cx="304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5" name="Rectangle 84"/>
          <p:cNvSpPr/>
          <p:nvPr/>
        </p:nvSpPr>
        <p:spPr>
          <a:xfrm>
            <a:off x="7239000" y="2514600"/>
            <a:ext cx="3048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6" name="Rectangle 85"/>
          <p:cNvSpPr/>
          <p:nvPr/>
        </p:nvSpPr>
        <p:spPr>
          <a:xfrm>
            <a:off x="7010400" y="2971800"/>
            <a:ext cx="3048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7" name="Rectangle 86"/>
          <p:cNvSpPr/>
          <p:nvPr/>
        </p:nvSpPr>
        <p:spPr>
          <a:xfrm>
            <a:off x="7086600" y="3429000"/>
            <a:ext cx="3048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8" name="Rectangle 87"/>
          <p:cNvSpPr/>
          <p:nvPr/>
        </p:nvSpPr>
        <p:spPr>
          <a:xfrm>
            <a:off x="7543800" y="3124200"/>
            <a:ext cx="3048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9" name="Rectangle 88"/>
          <p:cNvSpPr/>
          <p:nvPr/>
        </p:nvSpPr>
        <p:spPr>
          <a:xfrm>
            <a:off x="6477000" y="3048000"/>
            <a:ext cx="3048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0" name="Straight Arrow Connector 89"/>
          <p:cNvCxnSpPr>
            <a:stCxn id="84" idx="2"/>
          </p:cNvCxnSpPr>
          <p:nvPr/>
        </p:nvCxnSpPr>
        <p:spPr>
          <a:xfrm flipH="1">
            <a:off x="6629400" y="2667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4" idx="3"/>
            <a:endCxn id="85" idx="1"/>
          </p:cNvCxnSpPr>
          <p:nvPr/>
        </p:nvCxnSpPr>
        <p:spPr>
          <a:xfrm>
            <a:off x="7010400" y="2514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7010400" y="2819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1"/>
          </p:cNvCxnSpPr>
          <p:nvPr/>
        </p:nvCxnSpPr>
        <p:spPr>
          <a:xfrm flipH="1" flipV="1">
            <a:off x="6858000" y="26670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9" idx="2"/>
            <a:endCxn id="87" idx="1"/>
          </p:cNvCxnSpPr>
          <p:nvPr/>
        </p:nvCxnSpPr>
        <p:spPr>
          <a:xfrm>
            <a:off x="6629400" y="3352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7" idx="3"/>
          </p:cNvCxnSpPr>
          <p:nvPr/>
        </p:nvCxnSpPr>
        <p:spPr>
          <a:xfrm flipV="1">
            <a:off x="7391400" y="3429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8" idx="1"/>
            <a:endCxn id="86" idx="3"/>
          </p:cNvCxnSpPr>
          <p:nvPr/>
        </p:nvCxnSpPr>
        <p:spPr>
          <a:xfrm flipH="1" flipV="1">
            <a:off x="7315200" y="31242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8" idx="0"/>
          </p:cNvCxnSpPr>
          <p:nvPr/>
        </p:nvCxnSpPr>
        <p:spPr>
          <a:xfrm flipH="1" flipV="1">
            <a:off x="7543800" y="28194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505200" y="1447800"/>
            <a:ext cx="1828800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Matching</a:t>
            </a:r>
            <a:endParaRPr lang="fr-C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172200" y="1447800"/>
            <a:ext cx="1828800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Simulation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1066800" y="2209800"/>
            <a:ext cx="3825814" cy="1114245"/>
          </a:xfrm>
          <a:custGeom>
            <a:avLst/>
            <a:gdLst>
              <a:gd name="connsiteX0" fmla="*/ 0 w 3825814"/>
              <a:gd name="connsiteY0" fmla="*/ 363747 h 1114245"/>
              <a:gd name="connsiteX1" fmla="*/ 1449238 w 3825814"/>
              <a:gd name="connsiteY1" fmla="*/ 35943 h 1114245"/>
              <a:gd name="connsiteX2" fmla="*/ 3312543 w 3825814"/>
              <a:gd name="connsiteY2" fmla="*/ 148087 h 1114245"/>
              <a:gd name="connsiteX3" fmla="*/ 3795622 w 3825814"/>
              <a:gd name="connsiteY3" fmla="*/ 570781 h 1114245"/>
              <a:gd name="connsiteX4" fmla="*/ 3493698 w 3825814"/>
              <a:gd name="connsiteY4" fmla="*/ 1114245 h 1114245"/>
              <a:gd name="connsiteX5" fmla="*/ 3493698 w 3825814"/>
              <a:gd name="connsiteY5" fmla="*/ 1114245 h 111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814" h="1114245">
                <a:moveTo>
                  <a:pt x="0" y="363747"/>
                </a:moveTo>
                <a:cubicBezTo>
                  <a:pt x="448574" y="217816"/>
                  <a:pt x="897148" y="71886"/>
                  <a:pt x="1449238" y="35943"/>
                </a:cubicBezTo>
                <a:cubicBezTo>
                  <a:pt x="2001328" y="0"/>
                  <a:pt x="2921479" y="58947"/>
                  <a:pt x="3312543" y="148087"/>
                </a:cubicBezTo>
                <a:cubicBezTo>
                  <a:pt x="3703607" y="237227"/>
                  <a:pt x="3765430" y="409755"/>
                  <a:pt x="3795622" y="570781"/>
                </a:cubicBezTo>
                <a:cubicBezTo>
                  <a:pt x="3825814" y="731807"/>
                  <a:pt x="3493698" y="1114245"/>
                  <a:pt x="3493698" y="1114245"/>
                </a:cubicBezTo>
                <a:lnTo>
                  <a:pt x="3493698" y="1114245"/>
                </a:ln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1" name="Straight Arrow Connector 100"/>
          <p:cNvCxnSpPr>
            <a:stCxn id="100" idx="4"/>
          </p:cNvCxnSpPr>
          <p:nvPr/>
        </p:nvCxnSpPr>
        <p:spPr>
          <a:xfrm flipH="1">
            <a:off x="4435414" y="3324045"/>
            <a:ext cx="125084" cy="10495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Freeform 101"/>
          <p:cNvSpPr/>
          <p:nvPr/>
        </p:nvSpPr>
        <p:spPr>
          <a:xfrm>
            <a:off x="923026" y="3191774"/>
            <a:ext cx="3096883" cy="1243641"/>
          </a:xfrm>
          <a:custGeom>
            <a:avLst/>
            <a:gdLst>
              <a:gd name="connsiteX0" fmla="*/ 0 w 3096883"/>
              <a:gd name="connsiteY0" fmla="*/ 0 h 1243641"/>
              <a:gd name="connsiteX1" fmla="*/ 362310 w 3096883"/>
              <a:gd name="connsiteY1" fmla="*/ 923026 h 1243641"/>
              <a:gd name="connsiteX2" fmla="*/ 1794295 w 3096883"/>
              <a:gd name="connsiteY2" fmla="*/ 1190445 h 1243641"/>
              <a:gd name="connsiteX3" fmla="*/ 3096883 w 3096883"/>
              <a:gd name="connsiteY3" fmla="*/ 1242203 h 124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883" h="1243641">
                <a:moveTo>
                  <a:pt x="0" y="0"/>
                </a:moveTo>
                <a:cubicBezTo>
                  <a:pt x="31630" y="362309"/>
                  <a:pt x="63261" y="724619"/>
                  <a:pt x="362310" y="923026"/>
                </a:cubicBezTo>
                <a:cubicBezTo>
                  <a:pt x="661359" y="1121433"/>
                  <a:pt x="1338533" y="1137249"/>
                  <a:pt x="1794295" y="1190445"/>
                </a:cubicBezTo>
                <a:cubicBezTo>
                  <a:pt x="2250057" y="1243641"/>
                  <a:pt x="2673470" y="1242922"/>
                  <a:pt x="3096883" y="1242203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4038600" y="43434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8" grpId="0" animBg="1"/>
      <p:bldP spid="99" grpId="0" animBg="1"/>
      <p:bldP spid="100" grpId="0" animBg="1"/>
      <p:bldP spid="100" grpId="1" animBg="1"/>
      <p:bldP spid="102" grpId="0" animBg="1"/>
      <p:bldP spid="10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8874" y="2181228"/>
            <a:ext cx="1271526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fr-FR" sz="2400" b="1" dirty="0" smtClean="0"/>
              <a:t>Philippe</a:t>
            </a:r>
            <a:endParaRPr lang="fr-FR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95702" y="1609748"/>
            <a:ext cx="1142976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fr-FR" sz="2400" b="1" dirty="0" err="1" smtClean="0"/>
              <a:t>Nate</a:t>
            </a:r>
            <a:endParaRPr lang="fr-FR" sz="2400" b="1" dirty="0"/>
          </a:p>
        </p:txBody>
      </p:sp>
      <p:sp>
        <p:nvSpPr>
          <p:cNvPr id="16" name="Oval 15"/>
          <p:cNvSpPr/>
          <p:nvPr/>
        </p:nvSpPr>
        <p:spPr>
          <a:xfrm>
            <a:off x="1524000" y="1752600"/>
            <a:ext cx="2852734" cy="2852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fr-FR" sz="1400"/>
          </a:p>
        </p:txBody>
      </p:sp>
      <p:sp>
        <p:nvSpPr>
          <p:cNvPr id="17" name="TextBox 16"/>
          <p:cNvSpPr txBox="1"/>
          <p:nvPr/>
        </p:nvSpPr>
        <p:spPr>
          <a:xfrm>
            <a:off x="1905000" y="3810000"/>
            <a:ext cx="1071453" cy="369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dirty="0" err="1" smtClean="0"/>
              <a:t>Obesity</a:t>
            </a:r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3429000"/>
            <a:ext cx="1212488" cy="369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Diabetes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17" idx="3"/>
            <a:endCxn id="19" idx="2"/>
          </p:cNvCxnSpPr>
          <p:nvPr/>
        </p:nvCxnSpPr>
        <p:spPr>
          <a:xfrm flipV="1">
            <a:off x="2976453" y="3798322"/>
            <a:ext cx="525391" cy="196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452958" y="2538418"/>
            <a:ext cx="2852734" cy="2852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fr-FR" sz="140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267200" y="2584976"/>
            <a:ext cx="762000" cy="23442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905000"/>
            <a:ext cx="1138736" cy="369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Exercise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52600" y="2678678"/>
            <a:ext cx="518679" cy="369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dirty="0" smtClean="0"/>
              <a:t>SES</a:t>
            </a:r>
            <a:endParaRPr lang="fr-FR" dirty="0"/>
          </a:p>
        </p:txBody>
      </p:sp>
      <p:cxnSp>
        <p:nvCxnSpPr>
          <p:cNvPr id="54" name="Straight Arrow Connector 53"/>
          <p:cNvCxnSpPr>
            <a:stCxn id="53" idx="0"/>
            <a:endCxn id="52" idx="1"/>
          </p:cNvCxnSpPr>
          <p:nvPr/>
        </p:nvCxnSpPr>
        <p:spPr>
          <a:xfrm rot="5400000" flipH="1" flipV="1">
            <a:off x="1892562" y="2209040"/>
            <a:ext cx="589017" cy="3502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7" idx="0"/>
          </p:cNvCxnSpPr>
          <p:nvPr/>
        </p:nvCxnSpPr>
        <p:spPr>
          <a:xfrm rot="5400000">
            <a:off x="1753765" y="2972965"/>
            <a:ext cx="1523998" cy="150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2" idx="2"/>
          </p:cNvCxnSpPr>
          <p:nvPr/>
        </p:nvCxnSpPr>
        <p:spPr>
          <a:xfrm rot="16200000" flipV="1">
            <a:off x="2907745" y="2298145"/>
            <a:ext cx="392678" cy="345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743200" y="2554079"/>
            <a:ext cx="1371600" cy="6463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Awareness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diabetes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>
            <a:stCxn id="19" idx="0"/>
            <a:endCxn id="96" idx="2"/>
          </p:cNvCxnSpPr>
          <p:nvPr/>
        </p:nvCxnSpPr>
        <p:spPr>
          <a:xfrm rot="16200000" flipV="1">
            <a:off x="3351122" y="3278278"/>
            <a:ext cx="228600" cy="72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876800" y="4608721"/>
            <a:ext cx="1071453" cy="369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dirty="0" err="1" smtClean="0"/>
              <a:t>Obesity</a:t>
            </a:r>
            <a:endParaRPr lang="fr-FR" dirty="0"/>
          </a:p>
        </p:txBody>
      </p:sp>
      <p:sp>
        <p:nvSpPr>
          <p:cNvPr id="105" name="TextBox 104"/>
          <p:cNvSpPr txBox="1"/>
          <p:nvPr/>
        </p:nvSpPr>
        <p:spPr>
          <a:xfrm>
            <a:off x="5867400" y="4227721"/>
            <a:ext cx="1212488" cy="369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Diabetes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06" name="Straight Arrow Connector 105"/>
          <p:cNvCxnSpPr>
            <a:stCxn id="104" idx="3"/>
            <a:endCxn id="105" idx="2"/>
          </p:cNvCxnSpPr>
          <p:nvPr/>
        </p:nvCxnSpPr>
        <p:spPr>
          <a:xfrm flipV="1">
            <a:off x="5948253" y="4597043"/>
            <a:ext cx="525391" cy="196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334000" y="2703721"/>
            <a:ext cx="1138736" cy="369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Exercise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24400" y="3477399"/>
            <a:ext cx="518679" cy="369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fr-FR" dirty="0" smtClean="0"/>
              <a:t>SES</a:t>
            </a:r>
            <a:endParaRPr lang="fr-FR" dirty="0"/>
          </a:p>
        </p:txBody>
      </p:sp>
      <p:cxnSp>
        <p:nvCxnSpPr>
          <p:cNvPr id="109" name="Straight Arrow Connector 108"/>
          <p:cNvCxnSpPr>
            <a:stCxn id="108" idx="0"/>
            <a:endCxn id="107" idx="1"/>
          </p:cNvCxnSpPr>
          <p:nvPr/>
        </p:nvCxnSpPr>
        <p:spPr>
          <a:xfrm rot="5400000" flipH="1" flipV="1">
            <a:off x="4864362" y="3007761"/>
            <a:ext cx="589017" cy="3502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4" idx="0"/>
          </p:cNvCxnSpPr>
          <p:nvPr/>
        </p:nvCxnSpPr>
        <p:spPr>
          <a:xfrm rot="5400000">
            <a:off x="4725565" y="3771686"/>
            <a:ext cx="1523998" cy="150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107" idx="2"/>
          </p:cNvCxnSpPr>
          <p:nvPr/>
        </p:nvCxnSpPr>
        <p:spPr>
          <a:xfrm rot="16200000" flipV="1">
            <a:off x="5879545" y="3096866"/>
            <a:ext cx="392678" cy="345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715000" y="3352800"/>
            <a:ext cx="1371600" cy="6463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Awareness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diabetes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3" name="Straight Arrow Connector 112"/>
          <p:cNvCxnSpPr>
            <a:stCxn id="105" idx="0"/>
            <a:endCxn id="112" idx="2"/>
          </p:cNvCxnSpPr>
          <p:nvPr/>
        </p:nvCxnSpPr>
        <p:spPr>
          <a:xfrm rot="16200000" flipV="1">
            <a:off x="6322922" y="4076999"/>
            <a:ext cx="228600" cy="72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3633216" y="3776472"/>
            <a:ext cx="1335024" cy="682752"/>
          </a:xfrm>
          <a:custGeom>
            <a:avLst/>
            <a:gdLst>
              <a:gd name="connsiteX0" fmla="*/ 0 w 1335024"/>
              <a:gd name="connsiteY0" fmla="*/ 0 h 682752"/>
              <a:gd name="connsiteX1" fmla="*/ 256032 w 1335024"/>
              <a:gd name="connsiteY1" fmla="*/ 621792 h 682752"/>
              <a:gd name="connsiteX2" fmla="*/ 1335024 w 1335024"/>
              <a:gd name="connsiteY2" fmla="*/ 365760 h 6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024" h="682752">
                <a:moveTo>
                  <a:pt x="0" y="0"/>
                </a:moveTo>
                <a:cubicBezTo>
                  <a:pt x="16764" y="280416"/>
                  <a:pt x="33528" y="560832"/>
                  <a:pt x="256032" y="621792"/>
                </a:cubicBezTo>
                <a:cubicBezTo>
                  <a:pt x="478536" y="682752"/>
                  <a:pt x="906780" y="524256"/>
                  <a:pt x="1335024" y="36576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Freeform 114"/>
          <p:cNvSpPr/>
          <p:nvPr/>
        </p:nvSpPr>
        <p:spPr>
          <a:xfrm>
            <a:off x="4035552" y="3182112"/>
            <a:ext cx="996696" cy="938784"/>
          </a:xfrm>
          <a:custGeom>
            <a:avLst/>
            <a:gdLst>
              <a:gd name="connsiteX0" fmla="*/ 0 w 996696"/>
              <a:gd name="connsiteY0" fmla="*/ 0 h 938784"/>
              <a:gd name="connsiteX1" fmla="*/ 283464 w 996696"/>
              <a:gd name="connsiteY1" fmla="*/ 146304 h 938784"/>
              <a:gd name="connsiteX2" fmla="*/ 365760 w 996696"/>
              <a:gd name="connsiteY2" fmla="*/ 704088 h 938784"/>
              <a:gd name="connsiteX3" fmla="*/ 512064 w 996696"/>
              <a:gd name="connsiteY3" fmla="*/ 914400 h 938784"/>
              <a:gd name="connsiteX4" fmla="*/ 996696 w 996696"/>
              <a:gd name="connsiteY4" fmla="*/ 850392 h 93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696" h="938784">
                <a:moveTo>
                  <a:pt x="0" y="0"/>
                </a:moveTo>
                <a:cubicBezTo>
                  <a:pt x="111252" y="14478"/>
                  <a:pt x="222504" y="28956"/>
                  <a:pt x="283464" y="146304"/>
                </a:cubicBezTo>
                <a:cubicBezTo>
                  <a:pt x="344424" y="263652"/>
                  <a:pt x="327660" y="576072"/>
                  <a:pt x="365760" y="704088"/>
                </a:cubicBezTo>
                <a:cubicBezTo>
                  <a:pt x="403860" y="832104"/>
                  <a:pt x="406908" y="890016"/>
                  <a:pt x="512064" y="914400"/>
                </a:cubicBezTo>
                <a:cubicBezTo>
                  <a:pt x="617220" y="938784"/>
                  <a:pt x="806958" y="894588"/>
                  <a:pt x="996696" y="85039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7" name="Straight Arrow Connector 116"/>
          <p:cNvCxnSpPr>
            <a:stCxn id="115" idx="4"/>
          </p:cNvCxnSpPr>
          <p:nvPr/>
        </p:nvCxnSpPr>
        <p:spPr>
          <a:xfrm flipV="1">
            <a:off x="5032248" y="3810000"/>
            <a:ext cx="682752" cy="222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14" idx="2"/>
          </p:cNvCxnSpPr>
          <p:nvPr/>
        </p:nvCxnSpPr>
        <p:spPr>
          <a:xfrm flipV="1">
            <a:off x="4968240" y="3886200"/>
            <a:ext cx="746760" cy="256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Freeform 121"/>
          <p:cNvSpPr/>
          <p:nvPr/>
        </p:nvSpPr>
        <p:spPr>
          <a:xfrm>
            <a:off x="3496056" y="2016252"/>
            <a:ext cx="1673352" cy="397764"/>
          </a:xfrm>
          <a:custGeom>
            <a:avLst/>
            <a:gdLst>
              <a:gd name="connsiteX0" fmla="*/ 0 w 1673352"/>
              <a:gd name="connsiteY0" fmla="*/ 41148 h 397764"/>
              <a:gd name="connsiteX1" fmla="*/ 914400 w 1673352"/>
              <a:gd name="connsiteY1" fmla="*/ 59436 h 397764"/>
              <a:gd name="connsiteX2" fmla="*/ 1673352 w 1673352"/>
              <a:gd name="connsiteY2" fmla="*/ 397764 h 39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352" h="397764">
                <a:moveTo>
                  <a:pt x="0" y="41148"/>
                </a:moveTo>
                <a:cubicBezTo>
                  <a:pt x="317754" y="20574"/>
                  <a:pt x="635508" y="0"/>
                  <a:pt x="914400" y="59436"/>
                </a:cubicBezTo>
                <a:cubicBezTo>
                  <a:pt x="1193292" y="118872"/>
                  <a:pt x="1433322" y="258318"/>
                  <a:pt x="1673352" y="397764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4" name="Straight Arrow Connector 123"/>
          <p:cNvCxnSpPr>
            <a:stCxn id="122" idx="2"/>
          </p:cNvCxnSpPr>
          <p:nvPr/>
        </p:nvCxnSpPr>
        <p:spPr>
          <a:xfrm>
            <a:off x="5169408" y="2414016"/>
            <a:ext cx="545592" cy="329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828800" y="2971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.8</a:t>
            </a:r>
            <a:endParaRPr lang="en-GB" dirty="0"/>
          </a:p>
        </p:txBody>
      </p:sp>
      <p:sp>
        <p:nvSpPr>
          <p:cNvPr id="126" name="TextBox 125"/>
          <p:cNvSpPr txBox="1"/>
          <p:nvPr/>
        </p:nvSpPr>
        <p:spPr>
          <a:xfrm>
            <a:off x="2438400" y="4114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.8</a:t>
            </a:r>
            <a:endParaRPr lang="en-GB" dirty="0"/>
          </a:p>
        </p:txBody>
      </p:sp>
      <p:sp>
        <p:nvSpPr>
          <p:cNvPr id="127" name="TextBox 126"/>
          <p:cNvSpPr txBox="1"/>
          <p:nvPr/>
        </p:nvSpPr>
        <p:spPr>
          <a:xfrm>
            <a:off x="3657600" y="3733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8" name="TextBox 127"/>
          <p:cNvSpPr txBox="1"/>
          <p:nvPr/>
        </p:nvSpPr>
        <p:spPr>
          <a:xfrm>
            <a:off x="4038600" y="2819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9" name="TextBox 128"/>
          <p:cNvSpPr txBox="1"/>
          <p:nvPr/>
        </p:nvSpPr>
        <p:spPr>
          <a:xfrm>
            <a:off x="3429000" y="2057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.2</a:t>
            </a:r>
            <a:endParaRPr lang="en-GB" dirty="0"/>
          </a:p>
        </p:txBody>
      </p:sp>
      <p:sp>
        <p:nvSpPr>
          <p:cNvPr id="130" name="TextBox 129"/>
          <p:cNvSpPr txBox="1"/>
          <p:nvPr/>
        </p:nvSpPr>
        <p:spPr>
          <a:xfrm>
            <a:off x="4800600" y="3733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.2</a:t>
            </a:r>
            <a:endParaRPr lang="en-GB" dirty="0"/>
          </a:p>
        </p:txBody>
      </p:sp>
      <p:sp>
        <p:nvSpPr>
          <p:cNvPr id="131" name="TextBox 130"/>
          <p:cNvSpPr txBox="1"/>
          <p:nvPr/>
        </p:nvSpPr>
        <p:spPr>
          <a:xfrm>
            <a:off x="5410200" y="4876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.3</a:t>
            </a:r>
            <a:endParaRPr lang="en-GB" dirty="0"/>
          </a:p>
        </p:txBody>
      </p:sp>
      <p:sp>
        <p:nvSpPr>
          <p:cNvPr id="132" name="TextBox 131"/>
          <p:cNvSpPr txBox="1"/>
          <p:nvPr/>
        </p:nvSpPr>
        <p:spPr>
          <a:xfrm>
            <a:off x="6629400" y="4495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3" name="TextBox 132"/>
          <p:cNvSpPr txBox="1"/>
          <p:nvPr/>
        </p:nvSpPr>
        <p:spPr>
          <a:xfrm>
            <a:off x="7010400" y="3581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4" name="TextBox 133"/>
          <p:cNvSpPr txBox="1"/>
          <p:nvPr/>
        </p:nvSpPr>
        <p:spPr>
          <a:xfrm>
            <a:off x="6400800" y="2819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.5</a:t>
            </a:r>
            <a:endParaRPr lang="en-GB" dirty="0"/>
          </a:p>
        </p:txBody>
      </p:sp>
      <p:sp>
        <p:nvSpPr>
          <p:cNvPr id="135" name="TextBox 134"/>
          <p:cNvSpPr txBox="1"/>
          <p:nvPr/>
        </p:nvSpPr>
        <p:spPr>
          <a:xfrm>
            <a:off x="7010400" y="3581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.7</a:t>
            </a:r>
            <a:endParaRPr lang="en-GB" dirty="0"/>
          </a:p>
        </p:txBody>
      </p:sp>
      <p:sp>
        <p:nvSpPr>
          <p:cNvPr id="136" name="TextBox 135"/>
          <p:cNvSpPr txBox="1"/>
          <p:nvPr/>
        </p:nvSpPr>
        <p:spPr>
          <a:xfrm>
            <a:off x="7010400" y="3581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.3</a:t>
            </a:r>
            <a:endParaRPr lang="en-GB" dirty="0"/>
          </a:p>
        </p:txBody>
      </p:sp>
      <p:sp>
        <p:nvSpPr>
          <p:cNvPr id="137" name="TextBox 136"/>
          <p:cNvSpPr txBox="1"/>
          <p:nvPr/>
        </p:nvSpPr>
        <p:spPr>
          <a:xfrm>
            <a:off x="7010400" y="3581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42B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42B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42B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6A8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6A88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6A88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6A88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6A88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DD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DD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59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5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DD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42B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6A88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15" grpId="0" animBg="1"/>
      <p:bldP spid="115" grpId="1" animBg="1"/>
      <p:bldP spid="122" grpId="0" animBg="1"/>
      <p:bldP spid="122" grpId="1" animBg="1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3" grpId="1"/>
      <p:bldP spid="134" grpId="0"/>
      <p:bldP spid="135" grpId="0"/>
      <p:bldP spid="135" grpId="1"/>
      <p:bldP spid="136" grpId="0"/>
      <p:bldP spid="136" grpId="1"/>
      <p:bldP spid="1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18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Frequently Asked Questions and Whining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(1) So now I have to develop a network model AND a fuzzy cognitive map? That’s a lot!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352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There are </a:t>
            </a:r>
            <a:r>
              <a:rPr lang="en-GB" sz="2400" i="1" dirty="0" smtClean="0"/>
              <a:t>lots</a:t>
            </a:r>
            <a:r>
              <a:rPr lang="en-GB" sz="2400" dirty="0" smtClean="0"/>
              <a:t> of Fuzzy Cognitive Maps out there. Ask Steven Gray or I </a:t>
            </a:r>
            <a:r>
              <a:rPr lang="en-GB" sz="2400" dirty="0" smtClean="0">
                <a:sym typeface="Wingdings" pitchFamily="2" charset="2"/>
              </a:rPr>
              <a:t> And making a network model is fast. So you’ll </a:t>
            </a:r>
            <a:r>
              <a:rPr lang="en-GB" sz="2400" dirty="0" smtClean="0">
                <a:solidFill>
                  <a:srgbClr val="FF0000"/>
                </a:solidFill>
                <a:sym typeface="Wingdings" pitchFamily="2" charset="2"/>
              </a:rPr>
              <a:t>spend time on combining</a:t>
            </a:r>
            <a:r>
              <a:rPr lang="en-GB" sz="2400" dirty="0" smtClean="0">
                <a:sym typeface="Wingdings" pitchFamily="2" charset="2"/>
              </a:rPr>
              <a:t>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19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Frequently Asked Questions and Whining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(1) So now I have to develop a network model AND a fuzzy cognitive map? That’s a lot!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352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There are </a:t>
            </a:r>
            <a:r>
              <a:rPr lang="en-GB" sz="2400" i="1" dirty="0" smtClean="0"/>
              <a:t>lots</a:t>
            </a:r>
            <a:r>
              <a:rPr lang="en-GB" sz="2400" dirty="0" smtClean="0"/>
              <a:t> of Fuzzy Cognitive Maps out there. Ask Steven Gray or I </a:t>
            </a:r>
            <a:r>
              <a:rPr lang="en-GB" sz="2400" dirty="0" smtClean="0">
                <a:sym typeface="Wingdings" pitchFamily="2" charset="2"/>
              </a:rPr>
              <a:t> And making a network model is fast. So you’ll spend time on combining.</a:t>
            </a:r>
            <a:endParaRPr lang="en-GB" sz="2400" dirty="0"/>
          </a:p>
        </p:txBody>
      </p:sp>
      <p:pic>
        <p:nvPicPr>
          <p:cNvPr id="15" name="Picture 14" descr="fc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81200"/>
            <a:ext cx="9144000" cy="4239120"/>
          </a:xfrm>
          <a:prstGeom prst="rect">
            <a:avLst/>
          </a:prstGeom>
        </p:spPr>
      </p:pic>
      <p:pic>
        <p:nvPicPr>
          <p:cNvPr id="16" name="Picture 15" descr="pap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14600"/>
            <a:ext cx="9144000" cy="3211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Logistics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72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/>
              <a:t>11:15 – 12:30</a:t>
            </a:r>
            <a:endParaRPr lang="fr-CA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28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err="1" smtClean="0"/>
              <a:t>We</a:t>
            </a:r>
            <a:r>
              <a:rPr lang="fr-CA" sz="3200" dirty="0" smtClean="0"/>
              <a:t> </a:t>
            </a:r>
            <a:r>
              <a:rPr lang="fr-CA" sz="3200" dirty="0" err="1" smtClean="0"/>
              <a:t>welcome</a:t>
            </a:r>
            <a:r>
              <a:rPr lang="fr-CA" sz="3200" dirty="0" smtClean="0"/>
              <a:t> questions </a:t>
            </a:r>
            <a:r>
              <a:rPr lang="fr-CA" sz="3200" dirty="0" err="1" smtClean="0"/>
              <a:t>during</a:t>
            </a:r>
            <a:r>
              <a:rPr lang="fr-CA" sz="3200" dirty="0" smtClean="0"/>
              <a:t> the </a:t>
            </a:r>
            <a:r>
              <a:rPr lang="fr-CA" sz="3200" dirty="0" err="1" smtClean="0"/>
              <a:t>demo</a:t>
            </a:r>
            <a:endParaRPr lang="fr-CA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7199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err="1" smtClean="0"/>
              <a:t>Want</a:t>
            </a:r>
            <a:r>
              <a:rPr lang="fr-CA" sz="2400" dirty="0" smtClean="0"/>
              <a:t> to </a:t>
            </a:r>
            <a:r>
              <a:rPr lang="fr-CA" sz="2400" dirty="0" err="1" smtClean="0"/>
              <a:t>learn</a:t>
            </a:r>
            <a:r>
              <a:rPr lang="fr-CA" sz="2400" dirty="0" smtClean="0"/>
              <a:t> more? Help </a:t>
            </a:r>
            <a:r>
              <a:rPr lang="fr-CA" sz="2400" dirty="0" err="1" smtClean="0"/>
              <a:t>yourself</a:t>
            </a:r>
            <a:r>
              <a:rPr lang="fr-CA" sz="2400" dirty="0" smtClean="0"/>
              <a:t> to a </a:t>
            </a:r>
            <a:r>
              <a:rPr lang="fr-CA" sz="2400" dirty="0" err="1" smtClean="0"/>
              <a:t>paper</a:t>
            </a:r>
            <a:r>
              <a:rPr lang="fr-CA" sz="2400" dirty="0" smtClean="0"/>
              <a:t> on </a:t>
            </a:r>
            <a:r>
              <a:rPr lang="fr-CA" sz="2400" dirty="0" err="1" smtClean="0"/>
              <a:t>safety</a:t>
            </a:r>
            <a:r>
              <a:rPr lang="fr-CA" sz="2400" dirty="0" smtClean="0"/>
              <a:t> or </a:t>
            </a:r>
            <a:r>
              <a:rPr lang="fr-CA" sz="2400" dirty="0" err="1" smtClean="0"/>
              <a:t>health</a:t>
            </a:r>
            <a:r>
              <a:rPr lang="fr-CA" sz="2400" dirty="0" smtClean="0"/>
              <a:t>!</a:t>
            </a:r>
            <a:endParaRPr lang="fr-CA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37936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i="1" dirty="0" err="1" smtClean="0"/>
              <a:t>Beyond</a:t>
            </a:r>
            <a:r>
              <a:rPr lang="fr-CA" sz="3200" i="1" dirty="0" smtClean="0"/>
              <a:t> </a:t>
            </a:r>
            <a:r>
              <a:rPr lang="fr-CA" sz="3200" i="1" dirty="0" err="1" smtClean="0"/>
              <a:t>this</a:t>
            </a:r>
            <a:r>
              <a:rPr lang="fr-CA" sz="3200" i="1" dirty="0" smtClean="0"/>
              <a:t> talk…</a:t>
            </a:r>
            <a:endParaRPr lang="fr-CA" sz="3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5467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err="1" smtClean="0"/>
              <a:t>Want</a:t>
            </a:r>
            <a:r>
              <a:rPr lang="fr-CA" sz="2400" dirty="0" smtClean="0"/>
              <a:t> to </a:t>
            </a:r>
            <a:r>
              <a:rPr lang="fr-CA" sz="2400" dirty="0" err="1" smtClean="0"/>
              <a:t>collaborate</a:t>
            </a:r>
            <a:r>
              <a:rPr lang="fr-CA" sz="2400" dirty="0" smtClean="0"/>
              <a:t>? </a:t>
            </a:r>
            <a:r>
              <a:rPr lang="fr-CA" sz="2400" dirty="0" smtClean="0">
                <a:hlinkClick r:id="rId5"/>
              </a:rPr>
              <a:t>giabba@cs.niu.edu</a:t>
            </a:r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20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Frequently Asked Questions and Whining</a:t>
            </a:r>
            <a:endParaRPr lang="en-GB" sz="2400" b="1" dirty="0"/>
          </a:p>
        </p:txBody>
      </p:sp>
      <p:pic>
        <p:nvPicPr>
          <p:cNvPr id="13" name="Picture 12" descr="aboriginal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04975"/>
            <a:ext cx="9144000" cy="4867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8800" y="56782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 smtClean="0">
                <a:solidFill>
                  <a:schemeClr val="bg1">
                    <a:lumMod val="50000"/>
                  </a:schemeClr>
                </a:solidFill>
              </a:rPr>
              <a:t>B. Giles et al., Soc </a:t>
            </a:r>
            <a:r>
              <a:rPr lang="fr-CA" dirty="0" err="1" smtClean="0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fr-CA" dirty="0" smtClean="0">
                <a:solidFill>
                  <a:schemeClr val="bg1">
                    <a:lumMod val="50000"/>
                  </a:schemeClr>
                </a:solidFill>
              </a:rPr>
              <a:t> Med 64(3), 562 (2007)</a:t>
            </a:r>
            <a:endParaRPr lang="fr-C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21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Frequently Asked Questions and Whining</a:t>
            </a:r>
            <a:endParaRPr lang="en-GB" sz="2400" b="1" dirty="0"/>
          </a:p>
        </p:txBody>
      </p:sp>
      <p:pic>
        <p:nvPicPr>
          <p:cNvPr id="13" name="Picture 12" descr="matching_ol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1644794"/>
            <a:ext cx="3581400" cy="460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22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Frequently Asked Questions and Whining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(2) I model geographical systems, not social systems. So is that stuff really for me?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352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Our guiding example was on social norms and individual context. But </a:t>
            </a:r>
            <a:r>
              <a:rPr lang="en-GB" sz="2400" dirty="0" smtClean="0">
                <a:solidFill>
                  <a:srgbClr val="FF0000"/>
                </a:solidFill>
              </a:rPr>
              <a:t>you can also have a geographical network with local context</a:t>
            </a:r>
            <a:r>
              <a:rPr lang="en-GB" sz="2400" dirty="0" smtClean="0"/>
              <a:t>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3352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Our guiding example was on social norms and individual context. But you can also have a geographical network with local context!</a:t>
            </a:r>
            <a:endParaRPr lang="en-GB" sz="2400" dirty="0"/>
          </a:p>
        </p:txBody>
      </p:sp>
      <p:pic>
        <p:nvPicPr>
          <p:cNvPr id="15" name="Picture 14" descr="baghda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9144000" cy="3858360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21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Frequently Asked Questions and Whining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(2) I model geographical systems, not social systems. So is that stuff really for me?</a:t>
            </a:r>
            <a:endParaRPr lang="en-GB" sz="2000" dirty="0"/>
          </a:p>
        </p:txBody>
      </p:sp>
      <p:pic>
        <p:nvPicPr>
          <p:cNvPr id="18" name="Picture 17" descr="combineNetwor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19953"/>
            <a:ext cx="5943600" cy="4552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expertMap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84094"/>
            <a:ext cx="9144000" cy="5469106"/>
          </a:xfrm>
          <a:prstGeom prst="rect">
            <a:avLst/>
          </a:prstGeom>
        </p:spPr>
      </p:pic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23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0" name="Picture 19" descr="paper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999" y="2438400"/>
            <a:ext cx="7526109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paper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0" y="2133600"/>
            <a:ext cx="77343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3200400" y="3962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Help yourself to a copy!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24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Frequently Asked Questions and Whining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(3) How much data do you actually need to run such a model?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200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Intuitively, the more you want to represent in your model, and the more data you’ll need to initialize it / validate it. We’re talking about highly detailed models, so it gets </a:t>
            </a:r>
            <a:r>
              <a:rPr lang="en-GB" sz="2400" dirty="0" smtClean="0">
                <a:solidFill>
                  <a:srgbClr val="FF0000"/>
                </a:solidFill>
              </a:rPr>
              <a:t>data intensive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25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Frequently Asked Questions and Whining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(3) How much data do you actually need to run such a model?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200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Intuitively, the more you want to represent in your model, and the more data you’ll need to initialize it / validate it. We’re talking about highly detailed models, so it gets </a:t>
            </a:r>
            <a:r>
              <a:rPr lang="en-GB" sz="2400" dirty="0" smtClean="0">
                <a:solidFill>
                  <a:srgbClr val="FF0000"/>
                </a:solidFill>
              </a:rPr>
              <a:t>data intensive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15" name="Picture 14" descr="map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"/>
            <a:ext cx="9144000" cy="56554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457200"/>
            <a:ext cx="3200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You need data to get the weights of the FCM</a:t>
            </a:r>
            <a:endParaRPr lang="en-GB" sz="2400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4572000" y="872699"/>
            <a:ext cx="457200" cy="194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</p:cNvCxnSpPr>
          <p:nvPr/>
        </p:nvCxnSpPr>
        <p:spPr>
          <a:xfrm>
            <a:off x="4572000" y="872699"/>
            <a:ext cx="1371600" cy="803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</p:cNvCxnSpPr>
          <p:nvPr/>
        </p:nvCxnSpPr>
        <p:spPr>
          <a:xfrm>
            <a:off x="4572000" y="872699"/>
            <a:ext cx="1371601" cy="179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map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47800"/>
            <a:ext cx="9144000" cy="3569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0" y="5193268"/>
            <a:ext cx="914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We’ve developed techniques and software to do that </a:t>
            </a:r>
            <a:r>
              <a:rPr lang="en-GB" dirty="0" smtClean="0">
                <a:solidFill>
                  <a:srgbClr val="FF0000"/>
                </a:solidFill>
              </a:rPr>
              <a:t>automatically by sending in questionnaires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26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Frequently Asked Questions and Whining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(3) How much data do you actually need to run such a model?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200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Intuitively, the more you want to represent in your model, and the more data you’ll need to initialize it / validate it. We’re talking about highly detailed models, so it gets </a:t>
            </a:r>
            <a:r>
              <a:rPr lang="en-GB" sz="2400" dirty="0" smtClean="0">
                <a:solidFill>
                  <a:srgbClr val="FF0000"/>
                </a:solidFill>
              </a:rPr>
              <a:t>data intensive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15" name="Picture 14" descr="map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"/>
            <a:ext cx="9144000" cy="56554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457200"/>
            <a:ext cx="3200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You also need data to initialize all concepts</a:t>
            </a:r>
            <a:endParaRPr lang="en-GB" sz="2400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4572000" y="533400"/>
            <a:ext cx="2133600" cy="339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3962400" y="16002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074650" y="1354350"/>
            <a:ext cx="498901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1676400"/>
            <a:ext cx="2133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This is where you </a:t>
            </a:r>
            <a:r>
              <a:rPr lang="en-GB" dirty="0" smtClean="0">
                <a:solidFill>
                  <a:srgbClr val="FF0000"/>
                </a:solidFill>
              </a:rPr>
              <a:t>spend lots of time digging data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343870"/>
            <a:ext cx="2133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Also be aware that values are </a:t>
            </a:r>
            <a:r>
              <a:rPr lang="en-GB" dirty="0" smtClean="0">
                <a:solidFill>
                  <a:srgbClr val="FF0000"/>
                </a:solidFill>
              </a:rPr>
              <a:t>often not independent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26" name="Picture 25" descr="map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457200"/>
            <a:ext cx="6941349" cy="5547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 descr="map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752600"/>
            <a:ext cx="7513320" cy="3032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762000" y="1752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Help yourself to a copy!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 animBg="1"/>
      <p:bldP spid="31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qo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571929"/>
            <a:ext cx="5562600" cy="3708400"/>
          </a:xfrm>
          <a:prstGeom prst="rect">
            <a:avLst/>
          </a:prstGeom>
        </p:spPr>
      </p:pic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27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Frequently Asked Questions and Whining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(4) If I want to simulate a big population with complex decision making, it’s going to take lots of operations! How scalable is that?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5052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 </a:t>
            </a:r>
            <a:r>
              <a:rPr lang="en-GB" sz="2000" dirty="0" smtClean="0">
                <a:solidFill>
                  <a:srgbClr val="FF0000"/>
                </a:solidFill>
              </a:rPr>
              <a:t>algorithms parallelize well</a:t>
            </a:r>
            <a:r>
              <a:rPr lang="en-GB" sz="2000" dirty="0" smtClean="0"/>
              <a:t>, so you could implement your model to run on a high-performance computing cluster.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28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Our combination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evolv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03578"/>
            <a:ext cx="9144000" cy="43400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517978"/>
            <a:ext cx="9144000" cy="2286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0" y="4727778"/>
            <a:ext cx="9144000" cy="2286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TextBox 14"/>
          <p:cNvSpPr txBox="1"/>
          <p:nvPr/>
        </p:nvSpPr>
        <p:spPr>
          <a:xfrm>
            <a:off x="0" y="121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Frequently Asked Questions and Whining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0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778 L 0 0.1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0555 L 0 0.26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038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29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2667000"/>
            <a:ext cx="72390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 it in practice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2098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65760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Organization of this demo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171438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to decompose a problem so it can use multiple modeling techniques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3023175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/>
              <a:t>Using</a:t>
            </a:r>
            <a:r>
              <a:rPr lang="fr-CA" sz="2000" dirty="0" smtClean="0"/>
              <a:t> </a:t>
            </a:r>
            <a:r>
              <a:rPr lang="fr-CA" sz="2000" dirty="0" err="1" smtClean="0"/>
              <a:t>fuzzy</a:t>
            </a:r>
            <a:r>
              <a:rPr lang="fr-CA" sz="2000" dirty="0" smtClean="0"/>
              <a:t> cognitive </a:t>
            </a:r>
            <a:r>
              <a:rPr lang="fr-CA" sz="2000" dirty="0" err="1" smtClean="0"/>
              <a:t>map</a:t>
            </a:r>
            <a:r>
              <a:rPr lang="fr-CA" sz="2000" dirty="0" smtClean="0"/>
              <a:t> (</a:t>
            </a:r>
            <a:r>
              <a:rPr lang="fr-CA" sz="2000" dirty="0" err="1" smtClean="0"/>
              <a:t>locally</a:t>
            </a:r>
            <a:r>
              <a:rPr lang="fr-CA" sz="2000" dirty="0" smtClean="0"/>
              <a:t>) and networks (</a:t>
            </a:r>
            <a:r>
              <a:rPr lang="fr-CA" sz="2000" dirty="0" err="1" smtClean="0"/>
              <a:t>globally</a:t>
            </a:r>
            <a:r>
              <a:rPr lang="fr-CA" sz="2000" dirty="0" smtClean="0"/>
              <a:t>)</a:t>
            </a:r>
            <a:endParaRPr lang="fr-CA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110478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/>
              <a:t>Why</a:t>
            </a:r>
            <a:r>
              <a:rPr lang="fr-CA" sz="3200" dirty="0" smtClean="0"/>
              <a:t> </a:t>
            </a:r>
            <a:r>
              <a:rPr lang="fr-CA" sz="3200" dirty="0" err="1" smtClean="0"/>
              <a:t>bother</a:t>
            </a:r>
            <a:r>
              <a:rPr lang="fr-CA" sz="3200" dirty="0" smtClean="0"/>
              <a:t>?</a:t>
            </a:r>
            <a:endParaRPr lang="fr-CA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438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Our </a:t>
            </a:r>
            <a:r>
              <a:rPr lang="fr-CA" sz="3200" dirty="0" err="1" smtClean="0"/>
              <a:t>combination</a:t>
            </a:r>
            <a:endParaRPr lang="fr-CA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914400" y="4397514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/>
              <a:t>Ilustration</a:t>
            </a:r>
            <a:r>
              <a:rPr lang="fr-CA" sz="2000" dirty="0" smtClean="0"/>
              <a:t> </a:t>
            </a:r>
            <a:r>
              <a:rPr lang="fr-CA" sz="2000" dirty="0" err="1" smtClean="0"/>
              <a:t>through</a:t>
            </a:r>
            <a:r>
              <a:rPr lang="fr-CA" sz="2000" dirty="0" smtClean="0"/>
              <a:t> a software </a:t>
            </a:r>
            <a:r>
              <a:rPr lang="fr-CA" sz="2000" dirty="0" err="1" smtClean="0"/>
              <a:t>environment</a:t>
            </a:r>
            <a:endParaRPr lang="fr-CA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379362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/>
              <a:t>Doing</a:t>
            </a:r>
            <a:r>
              <a:rPr lang="fr-CA" sz="3200" dirty="0" smtClean="0"/>
              <a:t> </a:t>
            </a:r>
            <a:r>
              <a:rPr lang="fr-CA" sz="3200" dirty="0" err="1" smtClean="0"/>
              <a:t>it</a:t>
            </a:r>
            <a:r>
              <a:rPr lang="fr-CA" sz="3200" dirty="0" smtClean="0"/>
              <a:t> in practice</a:t>
            </a:r>
            <a:endParaRPr lang="fr-CA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990600" y="569589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/>
              <a:t>Resources</a:t>
            </a:r>
            <a:r>
              <a:rPr lang="fr-CA" sz="2000" dirty="0" smtClean="0"/>
              <a:t> to put </a:t>
            </a:r>
            <a:r>
              <a:rPr lang="fr-CA" sz="2000" dirty="0" err="1" smtClean="0"/>
              <a:t>it</a:t>
            </a:r>
            <a:r>
              <a:rPr lang="fr-CA" sz="2000" dirty="0" smtClean="0"/>
              <a:t> </a:t>
            </a:r>
            <a:r>
              <a:rPr lang="fr-CA" sz="2000" dirty="0" err="1" smtClean="0"/>
              <a:t>into</a:t>
            </a:r>
            <a:r>
              <a:rPr lang="fr-CA" sz="2000" dirty="0" smtClean="0"/>
              <a:t> practice</a:t>
            </a:r>
            <a:endParaRPr lang="fr-CA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508902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/>
              <a:t>What’s</a:t>
            </a:r>
            <a:r>
              <a:rPr lang="fr-CA" sz="3200" dirty="0" smtClean="0"/>
              <a:t> </a:t>
            </a:r>
            <a:r>
              <a:rPr lang="fr-CA" sz="3200" dirty="0" err="1" smtClean="0"/>
              <a:t>next</a:t>
            </a:r>
            <a:r>
              <a:rPr lang="fr-CA" sz="3200" dirty="0" smtClean="0"/>
              <a:t>?</a:t>
            </a:r>
            <a:endParaRPr lang="fr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9" grpId="1"/>
      <p:bldP spid="21" grpId="0"/>
      <p:bldP spid="23" grpId="0"/>
      <p:bldP spid="23" grpId="1"/>
      <p:bldP spid="32" grpId="0"/>
      <p:bldP spid="32" grpId="1"/>
      <p:bldP spid="33" grpId="0"/>
      <p:bldP spid="33" grpId="1"/>
      <p:bldP spid="34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30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Doing it in practice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pipelin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3800"/>
            <a:ext cx="9144000" cy="2059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2954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smtClean="0"/>
              <a:t>There are several software packages to do hybrid </a:t>
            </a:r>
            <a:r>
              <a:rPr lang="en-GB" sz="1900" dirty="0" err="1" smtClean="0"/>
              <a:t>modeling</a:t>
            </a:r>
            <a:r>
              <a:rPr lang="en-GB" sz="1900" dirty="0" smtClean="0"/>
              <a:t>. </a:t>
            </a:r>
            <a:r>
              <a:rPr lang="en-GB" sz="1900" dirty="0" err="1" smtClean="0">
                <a:solidFill>
                  <a:srgbClr val="FF0000"/>
                </a:solidFill>
              </a:rPr>
              <a:t>AnyLogic</a:t>
            </a:r>
            <a:r>
              <a:rPr lang="en-GB" sz="1900" dirty="0" smtClean="0"/>
              <a:t> can combine agent-based models and system dynamics – check out training great videos by Nate Osgood!</a:t>
            </a:r>
            <a:endParaRPr lang="en-GB" sz="19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We developed a software to combine networks and fuzzy cognitive maps</a:t>
            </a:r>
            <a:r>
              <a:rPr lang="en-GB" sz="2000" dirty="0" smtClean="0"/>
              <a:t>. We can </a:t>
            </a:r>
            <a:r>
              <a:rPr lang="en-GB" sz="2000" b="1" dirty="0" smtClean="0"/>
              <a:t>discuss collaborations </a:t>
            </a:r>
            <a:r>
              <a:rPr lang="en-GB" sz="2000" dirty="0" smtClean="0"/>
              <a:t>and assist you with the implementation if you’d like.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31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Doing it in practice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scree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137249"/>
            <a:ext cx="5181600" cy="50349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867400" y="1524000"/>
            <a:ext cx="1219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887"/>
            <a:ext cx="9144000" cy="5434713"/>
          </a:xfrm>
          <a:prstGeom prst="rect">
            <a:avLst/>
          </a:prstGeom>
        </p:spPr>
      </p:pic>
      <p:pic>
        <p:nvPicPr>
          <p:cNvPr id="13" name="Picture 12" descr="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9887"/>
            <a:ext cx="9144000" cy="5434713"/>
          </a:xfrm>
          <a:prstGeom prst="rect">
            <a:avLst/>
          </a:prstGeom>
        </p:spPr>
      </p:pic>
      <p:pic>
        <p:nvPicPr>
          <p:cNvPr id="14" name="Picture 13" descr="0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9887"/>
            <a:ext cx="9144000" cy="5434713"/>
          </a:xfrm>
          <a:prstGeom prst="rect">
            <a:avLst/>
          </a:prstGeom>
        </p:spPr>
      </p:pic>
      <p:pic>
        <p:nvPicPr>
          <p:cNvPr id="15" name="Picture 14" descr="0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9887"/>
            <a:ext cx="9144000" cy="5434713"/>
          </a:xfrm>
          <a:prstGeom prst="rect">
            <a:avLst/>
          </a:prstGeom>
        </p:spPr>
      </p:pic>
      <p:pic>
        <p:nvPicPr>
          <p:cNvPr id="16" name="Picture 15" descr="0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89887"/>
            <a:ext cx="9144000" cy="5434713"/>
          </a:xfrm>
          <a:prstGeom prst="rect">
            <a:avLst/>
          </a:prstGeom>
        </p:spPr>
      </p:pic>
      <p:pic>
        <p:nvPicPr>
          <p:cNvPr id="17" name="Picture 16" descr="0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89887"/>
            <a:ext cx="9144000" cy="5434713"/>
          </a:xfrm>
          <a:prstGeom prst="rect">
            <a:avLst/>
          </a:prstGeom>
        </p:spPr>
      </p:pic>
      <p:pic>
        <p:nvPicPr>
          <p:cNvPr id="18" name="Picture 17" descr="0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889887"/>
            <a:ext cx="9144000" cy="5434713"/>
          </a:xfrm>
          <a:prstGeom prst="rect">
            <a:avLst/>
          </a:prstGeom>
        </p:spPr>
      </p:pic>
      <p:pic>
        <p:nvPicPr>
          <p:cNvPr id="19" name="Picture 18" descr="08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889887"/>
            <a:ext cx="9144000" cy="5434713"/>
          </a:xfrm>
          <a:prstGeom prst="rect">
            <a:avLst/>
          </a:prstGeom>
        </p:spPr>
      </p:pic>
      <p:pic>
        <p:nvPicPr>
          <p:cNvPr id="20" name="Picture 19" descr="09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889887"/>
            <a:ext cx="9144000" cy="5434713"/>
          </a:xfrm>
          <a:prstGeom prst="rect">
            <a:avLst/>
          </a:prstGeom>
        </p:spPr>
      </p:pic>
      <p:pic>
        <p:nvPicPr>
          <p:cNvPr id="21" name="Picture 20" descr="10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889887"/>
            <a:ext cx="9144000" cy="5434713"/>
          </a:xfrm>
          <a:prstGeom prst="rect">
            <a:avLst/>
          </a:prstGeom>
        </p:spPr>
      </p:pic>
      <p:pic>
        <p:nvPicPr>
          <p:cNvPr id="22" name="Picture 21" descr="11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889887"/>
            <a:ext cx="9144000" cy="5434713"/>
          </a:xfrm>
          <a:prstGeom prst="rect">
            <a:avLst/>
          </a:prstGeom>
        </p:spPr>
      </p:pic>
      <p:pic>
        <p:nvPicPr>
          <p:cNvPr id="23" name="Picture 22" descr="12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889887"/>
            <a:ext cx="9144000" cy="5434713"/>
          </a:xfrm>
          <a:prstGeom prst="rect">
            <a:avLst/>
          </a:prstGeom>
        </p:spPr>
      </p:pic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32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Doing it in practice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qualonne\Desktop\Research Projects\_Published\ISI journal\figs\softDetai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666750"/>
            <a:ext cx="9124950" cy="5734050"/>
          </a:xfrm>
          <a:prstGeom prst="rect">
            <a:avLst/>
          </a:prstGeom>
          <a:noFill/>
        </p:spPr>
      </p:pic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33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Doing it in practice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34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Doing it in practice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13" name="Picture 12" descr="0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14" name="Picture 13" descr="0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15" name="Picture 14" descr="0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16" name="Picture 15" descr="0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17" name="Picture 16" descr="06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18" name="Picture 17" descr="07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19" name="Picture 18" descr="08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20" name="Picture 19" descr="09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21" name="Picture 20" descr="10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22" name="Picture 21" descr="11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23" name="Picture 22" descr="12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24" name="Picture 23" descr="13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25" name="Picture 24" descr="14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  <p:pic>
        <p:nvPicPr>
          <p:cNvPr id="26" name="Picture 25" descr="15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865609"/>
            <a:ext cx="9144000" cy="545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35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Doing it in practice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scree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137249"/>
            <a:ext cx="5181600" cy="50349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67400" y="2286000"/>
            <a:ext cx="1219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20" y="1059180"/>
            <a:ext cx="4602480" cy="5265420"/>
          </a:xfrm>
          <a:prstGeom prst="rect">
            <a:avLst/>
          </a:prstGeom>
        </p:spPr>
      </p:pic>
      <p:pic>
        <p:nvPicPr>
          <p:cNvPr id="15" name="Picture 14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720" y="1059180"/>
            <a:ext cx="4602480" cy="5265420"/>
          </a:xfrm>
          <a:prstGeom prst="rect">
            <a:avLst/>
          </a:prstGeom>
        </p:spPr>
      </p:pic>
      <p:pic>
        <p:nvPicPr>
          <p:cNvPr id="16" name="Picture 15" descr="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720" y="1059180"/>
            <a:ext cx="4602480" cy="5265420"/>
          </a:xfrm>
          <a:prstGeom prst="rect">
            <a:avLst/>
          </a:prstGeom>
        </p:spPr>
      </p:pic>
      <p:pic>
        <p:nvPicPr>
          <p:cNvPr id="17" name="Picture 16" descr="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1720" y="1059180"/>
            <a:ext cx="4602480" cy="5265420"/>
          </a:xfrm>
          <a:prstGeom prst="rect">
            <a:avLst/>
          </a:prstGeom>
        </p:spPr>
      </p:pic>
      <p:pic>
        <p:nvPicPr>
          <p:cNvPr id="18" name="Picture 17" descr="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720" y="1059180"/>
            <a:ext cx="4602480" cy="5265420"/>
          </a:xfrm>
          <a:prstGeom prst="rect">
            <a:avLst/>
          </a:prstGeom>
        </p:spPr>
      </p:pic>
      <p:pic>
        <p:nvPicPr>
          <p:cNvPr id="19" name="Picture 18" descr="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1720" y="1059180"/>
            <a:ext cx="4602480" cy="5265420"/>
          </a:xfrm>
          <a:prstGeom prst="rect">
            <a:avLst/>
          </a:prstGeom>
        </p:spPr>
      </p:pic>
      <p:pic>
        <p:nvPicPr>
          <p:cNvPr id="20" name="Picture 19" descr="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1720" y="1059180"/>
            <a:ext cx="4602480" cy="5265420"/>
          </a:xfrm>
          <a:prstGeom prst="rect">
            <a:avLst/>
          </a:prstGeom>
        </p:spPr>
      </p:pic>
      <p:pic>
        <p:nvPicPr>
          <p:cNvPr id="21" name="Picture 20" descr="8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1720" y="1059180"/>
            <a:ext cx="4602480" cy="5265420"/>
          </a:xfrm>
          <a:prstGeom prst="rect">
            <a:avLst/>
          </a:prstGeom>
        </p:spPr>
      </p:pic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36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Doing it in practice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37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Doing it in practice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scree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137249"/>
            <a:ext cx="5181600" cy="50349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67400" y="3886200"/>
            <a:ext cx="1219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38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Doing it in practice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860" y="1219200"/>
            <a:ext cx="5996940" cy="4808220"/>
          </a:xfrm>
          <a:prstGeom prst="rect">
            <a:avLst/>
          </a:prstGeom>
        </p:spPr>
      </p:pic>
      <p:pic>
        <p:nvPicPr>
          <p:cNvPr id="15" name="Picture 14" descr="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860" y="1219200"/>
            <a:ext cx="5996940" cy="4808220"/>
          </a:xfrm>
          <a:prstGeom prst="rect">
            <a:avLst/>
          </a:prstGeom>
        </p:spPr>
      </p:pic>
      <p:pic>
        <p:nvPicPr>
          <p:cNvPr id="16" name="Picture 15" descr="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6860" y="1219200"/>
            <a:ext cx="5996940" cy="4808220"/>
          </a:xfrm>
          <a:prstGeom prst="rect">
            <a:avLst/>
          </a:prstGeom>
        </p:spPr>
      </p:pic>
      <p:pic>
        <p:nvPicPr>
          <p:cNvPr id="17" name="Picture 16" descr="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6860" y="1219200"/>
            <a:ext cx="5996940" cy="4808220"/>
          </a:xfrm>
          <a:prstGeom prst="rect">
            <a:avLst/>
          </a:prstGeom>
        </p:spPr>
      </p:pic>
      <p:pic>
        <p:nvPicPr>
          <p:cNvPr id="18" name="Picture 17" descr="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6860" y="1219200"/>
            <a:ext cx="5996940" cy="4808220"/>
          </a:xfrm>
          <a:prstGeom prst="rect">
            <a:avLst/>
          </a:prstGeom>
        </p:spPr>
      </p:pic>
      <p:pic>
        <p:nvPicPr>
          <p:cNvPr id="19" name="Picture 18" descr="6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6860" y="1219200"/>
            <a:ext cx="5996940" cy="4808220"/>
          </a:xfrm>
          <a:prstGeom prst="rect">
            <a:avLst/>
          </a:prstGeom>
        </p:spPr>
      </p:pic>
      <p:pic>
        <p:nvPicPr>
          <p:cNvPr id="20" name="Picture 19" descr="7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6860" y="1219200"/>
            <a:ext cx="5996940" cy="4808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39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Doing it in practice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si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1600"/>
            <a:ext cx="9144000" cy="1988414"/>
          </a:xfrm>
          <a:prstGeom prst="rect">
            <a:avLst/>
          </a:prstGeom>
        </p:spPr>
      </p:pic>
      <p:pic>
        <p:nvPicPr>
          <p:cNvPr id="13" name="Picture 12" descr="paper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581400"/>
            <a:ext cx="77343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2667000"/>
            <a:ext cx="72390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bother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2098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65760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40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2667000"/>
            <a:ext cx="72390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next?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2098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65760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bri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060180" cy="6096000"/>
          </a:xfrm>
          <a:prstGeom prst="rect">
            <a:avLst/>
          </a:prstGeom>
        </p:spPr>
      </p:pic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41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What’s next? </a:t>
            </a:r>
            <a:r>
              <a:rPr lang="en-US" sz="3200" b="1" dirty="0" smtClean="0">
                <a:solidFill>
                  <a:srgbClr val="FF0000"/>
                </a:solidFill>
              </a:rPr>
              <a:t>Learning more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42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What’s next? </a:t>
            </a:r>
            <a:r>
              <a:rPr lang="en-US" sz="3200" b="1" dirty="0" smtClean="0">
                <a:solidFill>
                  <a:srgbClr val="FF0000"/>
                </a:solidFill>
              </a:rPr>
              <a:t>Learning more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map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219200"/>
            <a:ext cx="5181600" cy="2091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paper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505200"/>
            <a:ext cx="77343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43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What’s next? </a:t>
            </a:r>
            <a:r>
              <a:rPr lang="en-US" sz="3200" b="1" dirty="0" smtClean="0">
                <a:solidFill>
                  <a:srgbClr val="FF0000"/>
                </a:solidFill>
              </a:rPr>
              <a:t>Putting it to practice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01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Use </a:t>
            </a:r>
            <a:r>
              <a:rPr lang="en-GB" sz="2000" dirty="0" err="1" smtClean="0">
                <a:solidFill>
                  <a:srgbClr val="FF0000"/>
                </a:solidFill>
              </a:rPr>
              <a:t>AnyLogic</a:t>
            </a:r>
            <a:r>
              <a:rPr lang="en-GB" sz="2000" dirty="0" smtClean="0"/>
              <a:t> to combine agent-based models and system dynamics. It’s based in Java and, while it features a drag-and-drop for model elements, you’ll have to code.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406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if you want to combine networks/agent-based with fuzzy cognitive maps (like we presented), </a:t>
            </a:r>
            <a:r>
              <a:rPr lang="en-GB" sz="2000" dirty="0" smtClean="0">
                <a:solidFill>
                  <a:srgbClr val="FF0000"/>
                </a:solidFill>
              </a:rPr>
              <a:t>talk to us</a:t>
            </a:r>
            <a:r>
              <a:rPr lang="en-GB" sz="2000" dirty="0" smtClean="0"/>
              <a:t>. We can help you with model design and implementation.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or</a:t>
            </a:r>
            <a:endParaRPr lang="en-GB" sz="3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41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or</a:t>
            </a:r>
            <a:endParaRPr lang="en-GB" sz="3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38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Design models using a single paradigm (e.g. ABM) because you don’t have the time or data, but be aware of the big simplifications you may be making.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44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Questions?</a:t>
            </a:r>
            <a:endParaRPr lang="en-US" sz="3200" b="1" dirty="0"/>
          </a:p>
        </p:txBody>
      </p:sp>
      <p:pic>
        <p:nvPicPr>
          <p:cNvPr id="8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pic>
        <p:nvPicPr>
          <p:cNvPr id="11" name="Picture 10" descr="PhilippeGiabbanel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1371600"/>
            <a:ext cx="2612001" cy="3379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419600" y="2187476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hlinkClick r:id="rId6"/>
              </a:rPr>
              <a:t>giabba@cs.niu.edu</a:t>
            </a:r>
            <a:endParaRPr lang="en-GB" sz="3600" dirty="0" smtClean="0"/>
          </a:p>
          <a:p>
            <a:endParaRPr lang="en-GB" sz="3600" dirty="0" smtClean="0"/>
          </a:p>
          <a:p>
            <a:r>
              <a:rPr lang="en-GB" sz="3600" dirty="0" smtClean="0">
                <a:hlinkClick r:id="rId7"/>
              </a:rPr>
              <a:t>www.dachb.com</a:t>
            </a:r>
            <a:endParaRPr lang="en-GB" sz="3600" dirty="0" smtClean="0"/>
          </a:p>
          <a:p>
            <a:endParaRPr lang="en-GB" sz="3600" dirty="0"/>
          </a:p>
        </p:txBody>
      </p:sp>
      <p:pic>
        <p:nvPicPr>
          <p:cNvPr id="17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768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619750"/>
            <a:ext cx="4800600" cy="247650"/>
          </a:xfrm>
          <a:prstGeom prst="rect">
            <a:avLst/>
          </a:prstGeom>
          <a:noFill/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990600" y="5115580"/>
            <a:ext cx="7239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Thanks to the students</a:t>
            </a:r>
            <a:endParaRPr lang="en-US" sz="2800" b="1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Why bother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0" name="Picture 29" descr="contagious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1371600"/>
            <a:ext cx="4379720" cy="1905000"/>
          </a:xfrm>
          <a:prstGeom prst="rect">
            <a:avLst/>
          </a:prstGeom>
        </p:spPr>
      </p:pic>
      <p:pic>
        <p:nvPicPr>
          <p:cNvPr id="38" name="Picture 37" descr="contagiou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62200"/>
            <a:ext cx="3543300" cy="34004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</p:pic>
      <p:pic>
        <p:nvPicPr>
          <p:cNvPr id="39" name="Picture 18" descr="fa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733800"/>
            <a:ext cx="3952875" cy="9810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1" name="Picture 40" descr="rus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295399"/>
            <a:ext cx="8305800" cy="4989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6858000" y="3544669"/>
            <a:ext cx="1066800" cy="7232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PUBLISH</a:t>
            </a:r>
          </a:p>
          <a:p>
            <a:pPr algn="ctr"/>
            <a:endParaRPr lang="en-GB" sz="500" b="1" dirty="0" smtClean="0"/>
          </a:p>
          <a:p>
            <a:pPr algn="ctr"/>
            <a:r>
              <a:rPr lang="en-GB" b="1" dirty="0" smtClean="0"/>
              <a:t>NOW!!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Why bother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1295400"/>
            <a:ext cx="685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447800" y="1981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447800" y="2667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133600" y="2667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133600" y="1981200"/>
            <a:ext cx="685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133600" y="1295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819400" y="1295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19400" y="1981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819400" y="2667000"/>
            <a:ext cx="685800" cy="685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1752600" y="16002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52600" y="2362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752600" y="2514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247900" y="2781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2667000" y="2514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2667000" y="2362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2628900" y="16383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209800" y="1905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447800" y="3505200"/>
            <a:ext cx="685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447800" y="4191000"/>
            <a:ext cx="685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447800" y="4876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133600" y="4876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2133600" y="4191000"/>
            <a:ext cx="685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1336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819400" y="3505200"/>
            <a:ext cx="685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819400" y="4191000"/>
            <a:ext cx="685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819400" y="4876800"/>
            <a:ext cx="685800" cy="685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1752600" y="38100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752600" y="4572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752600" y="47244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2247900" y="4991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V="1">
            <a:off x="2667000" y="47244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2667000" y="4572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2628900" y="38481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2209800" y="4114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Notched Right Arrow 47"/>
          <p:cNvSpPr/>
          <p:nvPr/>
        </p:nvSpPr>
        <p:spPr>
          <a:xfrm>
            <a:off x="3810000" y="2057400"/>
            <a:ext cx="1143000" cy="56615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Notched Right Arrow 48"/>
          <p:cNvSpPr/>
          <p:nvPr/>
        </p:nvSpPr>
        <p:spPr>
          <a:xfrm>
            <a:off x="3810000" y="4267200"/>
            <a:ext cx="1143000" cy="56615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105400" y="1295400"/>
            <a:ext cx="685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5105400" y="1981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5105400" y="2667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5791200" y="2667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5791200" y="1981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5791200" y="1295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6477000" y="1295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6477000" y="1981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6477000" y="2667000"/>
            <a:ext cx="685800" cy="685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5105400" y="3505200"/>
            <a:ext cx="685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5105400" y="4191000"/>
            <a:ext cx="685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5105400" y="4876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5791200" y="4876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5791200" y="4191000"/>
            <a:ext cx="685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57912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6477000" y="4191000"/>
            <a:ext cx="685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6477000" y="4876800"/>
            <a:ext cx="685800" cy="685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2819400" y="5804456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4572000" y="5792788"/>
            <a:ext cx="3810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extBox 69"/>
          <p:cNvSpPr txBox="1"/>
          <p:nvPr/>
        </p:nvSpPr>
        <p:spPr>
          <a:xfrm>
            <a:off x="3200400" y="580445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Unhealthy</a:t>
            </a:r>
            <a:endParaRPr lang="fr-FR" dirty="0"/>
          </a:p>
        </p:txBody>
      </p:sp>
      <p:sp>
        <p:nvSpPr>
          <p:cNvPr id="71" name="TextBox 70"/>
          <p:cNvSpPr txBox="1"/>
          <p:nvPr/>
        </p:nvSpPr>
        <p:spPr>
          <a:xfrm>
            <a:off x="4953000" y="580445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Healthy</a:t>
            </a:r>
            <a:endParaRPr lang="fr-FR" dirty="0"/>
          </a:p>
        </p:txBody>
      </p:sp>
      <p:sp>
        <p:nvSpPr>
          <p:cNvPr id="72" name="TextBox 71"/>
          <p:cNvSpPr txBox="1"/>
          <p:nvPr/>
        </p:nvSpPr>
        <p:spPr>
          <a:xfrm>
            <a:off x="3657600" y="259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Change state</a:t>
            </a:r>
            <a:endParaRPr lang="fr-FR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3733800" y="4812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No change</a:t>
            </a:r>
            <a:endParaRPr lang="fr-FR" i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2667000" y="5715000"/>
            <a:ext cx="335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667000" y="6249988"/>
            <a:ext cx="335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019006" y="5716588"/>
            <a:ext cx="794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667000" y="5716588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0" y="56782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W. Rush, et al., Tech. rep NECSI 2003</a:t>
            </a:r>
            <a:endParaRPr lang="fr-C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Why bother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neutralStic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1905000"/>
            <a:ext cx="462170" cy="1371600"/>
          </a:xfrm>
          <a:prstGeom prst="rect">
            <a:avLst/>
          </a:prstGeom>
        </p:spPr>
      </p:pic>
      <p:pic>
        <p:nvPicPr>
          <p:cNvPr id="13" name="Picture 12" descr="fatStic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2819400"/>
            <a:ext cx="695122" cy="1333500"/>
          </a:xfrm>
          <a:prstGeom prst="rect">
            <a:avLst/>
          </a:prstGeom>
        </p:spPr>
      </p:pic>
      <p:pic>
        <p:nvPicPr>
          <p:cNvPr id="14" name="Picture 13" descr="neutralStic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1155" y="2864476"/>
            <a:ext cx="462170" cy="1371600"/>
          </a:xfrm>
          <a:prstGeom prst="rect">
            <a:avLst/>
          </a:prstGeom>
        </p:spPr>
      </p:pic>
      <p:pic>
        <p:nvPicPr>
          <p:cNvPr id="15" name="Picture 14" descr="fatStic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3581400"/>
            <a:ext cx="695122" cy="1333500"/>
          </a:xfrm>
          <a:prstGeom prst="rect">
            <a:avLst/>
          </a:prstGeom>
        </p:spPr>
      </p:pic>
      <p:pic>
        <p:nvPicPr>
          <p:cNvPr id="16" name="Picture 15" descr="neutralStic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5030" y="2057400"/>
            <a:ext cx="462170" cy="1371600"/>
          </a:xfrm>
          <a:prstGeom prst="rect">
            <a:avLst/>
          </a:prstGeom>
        </p:spPr>
      </p:pic>
      <p:pic>
        <p:nvPicPr>
          <p:cNvPr id="17" name="Picture 16" descr="neutralStic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3962400"/>
            <a:ext cx="462170" cy="13716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1371600" y="2819400"/>
            <a:ext cx="609600" cy="5334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5" idx="1"/>
          </p:cNvCxnSpPr>
          <p:nvPr/>
        </p:nvCxnSpPr>
        <p:spPr>
          <a:xfrm>
            <a:off x="1447800" y="3886200"/>
            <a:ext cx="381000" cy="36195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1914525" y="3267075"/>
            <a:ext cx="438150" cy="1524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86000" y="2743200"/>
            <a:ext cx="533400" cy="3048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438400" y="3810000"/>
            <a:ext cx="533400" cy="3048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24200" y="3886200"/>
            <a:ext cx="762000" cy="6096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7" idx="0"/>
          </p:cNvCxnSpPr>
          <p:nvPr/>
        </p:nvCxnSpPr>
        <p:spPr>
          <a:xfrm rot="16200000" flipH="1">
            <a:off x="3696942" y="3618257"/>
            <a:ext cx="685800" cy="2485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53000" y="3124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Bahr et al. </a:t>
            </a:r>
            <a:r>
              <a:rPr lang="fr-FR" dirty="0" err="1" smtClean="0"/>
              <a:t>proposed</a:t>
            </a:r>
            <a:r>
              <a:rPr lang="fr-FR" dirty="0" smtClean="0"/>
              <a:t> a model of </a:t>
            </a:r>
            <a:r>
              <a:rPr lang="fr-FR" dirty="0" err="1" smtClean="0"/>
              <a:t>obesity</a:t>
            </a:r>
            <a:r>
              <a:rPr lang="fr-FR" dirty="0" smtClean="0"/>
              <a:t> in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become</a:t>
            </a:r>
            <a:r>
              <a:rPr lang="fr-FR" dirty="0" smtClean="0">
                <a:solidFill>
                  <a:srgbClr val="FF0000"/>
                </a:solidFill>
              </a:rPr>
              <a:t> obese if </a:t>
            </a:r>
            <a:r>
              <a:rPr lang="fr-FR" dirty="0" err="1" smtClean="0">
                <a:solidFill>
                  <a:srgbClr val="FF0000"/>
                </a:solidFill>
              </a:rPr>
              <a:t>half</a:t>
            </a:r>
            <a:r>
              <a:rPr lang="fr-FR" dirty="0" smtClean="0">
                <a:solidFill>
                  <a:srgbClr val="FF0000"/>
                </a:solidFill>
              </a:rPr>
              <a:t> of </a:t>
            </a:r>
            <a:r>
              <a:rPr lang="fr-FR" dirty="0" err="1" smtClean="0">
                <a:solidFill>
                  <a:srgbClr val="FF0000"/>
                </a:solidFill>
              </a:rPr>
              <a:t>your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friends</a:t>
            </a:r>
            <a:r>
              <a:rPr lang="fr-FR" dirty="0" smtClean="0">
                <a:solidFill>
                  <a:srgbClr val="FF0000"/>
                </a:solidFill>
              </a:rPr>
              <a:t> are obese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6" name="Picture 25" descr="fatStic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1905000"/>
            <a:ext cx="695122" cy="1333500"/>
          </a:xfrm>
          <a:prstGeom prst="rect">
            <a:avLst/>
          </a:prstGeom>
        </p:spPr>
      </p:pic>
      <p:pic>
        <p:nvPicPr>
          <p:cNvPr id="28" name="Picture 27" descr="fatStic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3878" y="2895600"/>
            <a:ext cx="695122" cy="1333500"/>
          </a:xfrm>
          <a:prstGeom prst="rect">
            <a:avLst/>
          </a:prstGeom>
        </p:spPr>
      </p:pic>
      <p:pic>
        <p:nvPicPr>
          <p:cNvPr id="30" name="Picture 29" descr="fatStic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3962400"/>
            <a:ext cx="695122" cy="1333500"/>
          </a:xfrm>
          <a:prstGeom prst="rect">
            <a:avLst/>
          </a:prstGeom>
        </p:spPr>
      </p:pic>
      <p:pic>
        <p:nvPicPr>
          <p:cNvPr id="31" name="Picture 30" descr="fatStic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24478" y="2095500"/>
            <a:ext cx="695122" cy="13335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6016823"/>
            <a:ext cx="929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D. Bahr, R. Browning, H. Wyatt, J. Hill, Exploiting social networks to mitigate the obesity epidemic, Obesity 17 (2009) 723-728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32" descr="fatStic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4362450"/>
            <a:ext cx="695122" cy="13335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V="1">
            <a:off x="1524000" y="4572000"/>
            <a:ext cx="304800" cy="3048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Why bother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11161_lor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514600"/>
            <a:ext cx="4813905" cy="3032760"/>
          </a:xfrm>
          <a:prstGeom prst="rect">
            <a:avLst/>
          </a:prstGeom>
        </p:spPr>
      </p:pic>
      <p:pic>
        <p:nvPicPr>
          <p:cNvPr id="13" name="Picture 12" descr="neutralStic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2743200"/>
            <a:ext cx="914400" cy="2713701"/>
          </a:xfrm>
          <a:prstGeom prst="rect">
            <a:avLst/>
          </a:prstGeom>
        </p:spPr>
      </p:pic>
      <p:pic>
        <p:nvPicPr>
          <p:cNvPr id="14" name="Picture 13" descr="fatStick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743200"/>
            <a:ext cx="1447800" cy="2777414"/>
          </a:xfrm>
          <a:prstGeom prst="rect">
            <a:avLst/>
          </a:prstGeom>
        </p:spPr>
      </p:pic>
      <p:pic>
        <p:nvPicPr>
          <p:cNvPr id="16" name="Picture 15" descr="magic_wand_1_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086600" y="3124200"/>
            <a:ext cx="1889760" cy="18897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371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But if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want</a:t>
            </a:r>
            <a:r>
              <a:rPr lang="fr-FR" sz="2000" dirty="0" smtClean="0"/>
              <a:t> to model </a:t>
            </a:r>
            <a:r>
              <a:rPr lang="fr-FR" sz="2000" dirty="0" err="1" smtClean="0"/>
              <a:t>it</a:t>
            </a:r>
            <a:r>
              <a:rPr lang="fr-FR" sz="2000" dirty="0" smtClean="0"/>
              <a:t> ‘right’, </a:t>
            </a:r>
            <a:r>
              <a:rPr lang="fr-FR" sz="2000" dirty="0" err="1" smtClean="0"/>
              <a:t>we</a:t>
            </a:r>
            <a:r>
              <a:rPr lang="fr-FR" sz="2000" dirty="0" smtClean="0"/>
              <a:t> know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it’s</a:t>
            </a:r>
            <a:r>
              <a:rPr lang="fr-FR" sz="2000" dirty="0" smtClean="0">
                <a:solidFill>
                  <a:srgbClr val="FF0000"/>
                </a:solidFill>
              </a:rPr>
              <a:t> not the </a:t>
            </a:r>
            <a:r>
              <a:rPr lang="fr-FR" sz="2000" dirty="0" err="1" smtClean="0">
                <a:solidFill>
                  <a:srgbClr val="FF0000"/>
                </a:solidFill>
              </a:rPr>
              <a:t>mere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presence</a:t>
            </a:r>
            <a:r>
              <a:rPr lang="fr-FR" sz="2000" dirty="0" smtClean="0">
                <a:solidFill>
                  <a:srgbClr val="FF0000"/>
                </a:solidFill>
              </a:rPr>
              <a:t> of </a:t>
            </a:r>
            <a:r>
              <a:rPr lang="fr-FR" sz="2000" dirty="0" err="1" smtClean="0">
                <a:solidFill>
                  <a:srgbClr val="FF0000"/>
                </a:solidFill>
              </a:rPr>
              <a:t>overweight</a:t>
            </a:r>
            <a:r>
              <a:rPr lang="fr-FR" sz="2000" dirty="0" smtClean="0">
                <a:solidFill>
                  <a:srgbClr val="FF0000"/>
                </a:solidFill>
              </a:rPr>
              <a:t> people </a:t>
            </a:r>
            <a:r>
              <a:rPr lang="fr-FR" sz="2000" dirty="0" err="1" smtClean="0">
                <a:solidFill>
                  <a:srgbClr val="FF0000"/>
                </a:solidFill>
              </a:rPr>
              <a:t>that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makes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you</a:t>
            </a:r>
            <a:r>
              <a:rPr lang="fr-FR" sz="2000" dirty="0" smtClean="0">
                <a:solidFill>
                  <a:srgbClr val="FF0000"/>
                </a:solidFill>
              </a:rPr>
              <a:t> gain </a:t>
            </a:r>
            <a:r>
              <a:rPr lang="fr-FR" sz="2000" dirty="0" err="1" smtClean="0">
                <a:solidFill>
                  <a:srgbClr val="FF0000"/>
                </a:solidFill>
              </a:rPr>
              <a:t>weight</a:t>
            </a:r>
            <a:r>
              <a:rPr lang="fr-FR" sz="2000" dirty="0" smtClean="0"/>
              <a:t>. </a:t>
            </a:r>
            <a:r>
              <a:rPr lang="fr-FR" sz="2000" dirty="0" err="1" smtClean="0"/>
              <a:t>They</a:t>
            </a:r>
            <a:r>
              <a:rPr lang="fr-FR" sz="2000" dirty="0" smtClean="0"/>
              <a:t> </a:t>
            </a:r>
            <a:r>
              <a:rPr lang="fr-FR" sz="2000" dirty="0" err="1" smtClean="0"/>
              <a:t>don’t</a:t>
            </a:r>
            <a:r>
              <a:rPr lang="fr-FR" sz="2000" dirty="0" smtClean="0"/>
              <a:t> </a:t>
            </a:r>
            <a:r>
              <a:rPr lang="fr-FR" sz="2000" dirty="0" err="1" smtClean="0"/>
              <a:t>sneeze</a:t>
            </a:r>
            <a:r>
              <a:rPr lang="fr-FR" sz="2000" dirty="0" smtClean="0"/>
              <a:t> </a:t>
            </a:r>
            <a:r>
              <a:rPr lang="fr-FR" sz="2000" dirty="0" err="1" smtClean="0"/>
              <a:t>their</a:t>
            </a:r>
            <a:r>
              <a:rPr lang="fr-FR" sz="2000" dirty="0" smtClean="0"/>
              <a:t> </a:t>
            </a:r>
            <a:r>
              <a:rPr lang="fr-FR" sz="2000" dirty="0" err="1" smtClean="0"/>
              <a:t>weight</a:t>
            </a:r>
            <a:r>
              <a:rPr lang="fr-FR" sz="2000" dirty="0" smtClean="0"/>
              <a:t> on </a:t>
            </a:r>
            <a:r>
              <a:rPr lang="fr-FR" sz="2000" dirty="0" err="1" smtClean="0"/>
              <a:t>you</a:t>
            </a:r>
            <a:r>
              <a:rPr lang="fr-FR" sz="2000" dirty="0" smtClean="0"/>
              <a:t>!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172450" y="635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</a:rPr>
              <a:t>9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331787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Why bother</a:t>
            </a:r>
            <a:endParaRPr lang="en-US" sz="3200" b="1" dirty="0"/>
          </a:p>
        </p:txBody>
      </p:sp>
      <p:pic>
        <p:nvPicPr>
          <p:cNvPr id="11" name="Picture 11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152400"/>
            <a:ext cx="480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895350"/>
            <a:ext cx="4800600" cy="247650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4" y="6356350"/>
            <a:ext cx="3389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chemeClr val="bg1"/>
                </a:solidFill>
              </a:rPr>
              <a:t>Giabbanelli</a:t>
            </a:r>
            <a:r>
              <a:rPr lang="fr-FR" i="1" dirty="0" smtClean="0">
                <a:solidFill>
                  <a:schemeClr val="bg1"/>
                </a:solidFill>
              </a:rPr>
              <a:t> et al.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00400" y="635635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quantitative </a:t>
            </a:r>
            <a:r>
              <a:rPr lang="fr-FR" b="1" dirty="0" err="1" smtClean="0">
                <a:solidFill>
                  <a:schemeClr val="bg1"/>
                </a:solidFill>
              </a:rPr>
              <a:t>modeling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Picture 12" descr="Energy balance sca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6588" y="1903412"/>
            <a:ext cx="5545137" cy="3963988"/>
          </a:xfrm>
          <a:prstGeom prst="rect">
            <a:avLst/>
          </a:prstGeom>
          <a:noFill/>
        </p:spPr>
      </p:pic>
      <p:pic>
        <p:nvPicPr>
          <p:cNvPr id="13" name="Picture 15" descr="Friends_Eating_Diner_W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1976437"/>
            <a:ext cx="2493963" cy="1870075"/>
          </a:xfrm>
          <a:prstGeom prst="rect">
            <a:avLst/>
          </a:prstGeom>
          <a:noFill/>
        </p:spPr>
      </p:pic>
      <p:pic>
        <p:nvPicPr>
          <p:cNvPr id="14" name="Picture 13" descr="Physical Activit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2047875"/>
            <a:ext cx="2232025" cy="1893887"/>
          </a:xfrm>
          <a:prstGeom prst="rect">
            <a:avLst/>
          </a:prstGeom>
          <a:noFill/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68313" y="381000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accent2"/>
                </a:solidFill>
              </a:rPr>
              <a:t>Eating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564438" y="3919537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accent1"/>
                </a:solidFill>
              </a:rPr>
              <a:t>Exercising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381000" y="4711700"/>
            <a:ext cx="1295400" cy="576262"/>
          </a:xfrm>
          <a:prstGeom prst="rightArrow">
            <a:avLst>
              <a:gd name="adj1" fmla="val 50000"/>
              <a:gd name="adj2" fmla="val 56198"/>
            </a:avLst>
          </a:prstGeom>
          <a:solidFill>
            <a:srgbClr val="99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rot="10800000">
            <a:off x="7620000" y="4648200"/>
            <a:ext cx="1295400" cy="576262"/>
          </a:xfrm>
          <a:prstGeom prst="rightArrow">
            <a:avLst>
              <a:gd name="adj1" fmla="val 50000"/>
              <a:gd name="adj2" fmla="val 56198"/>
            </a:avLst>
          </a:prstGeom>
          <a:solidFill>
            <a:srgbClr val="99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19" name="Picture 18" descr="obesNetwork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1295400"/>
            <a:ext cx="6096000" cy="4978566"/>
          </a:xfrm>
          <a:prstGeom prst="rect">
            <a:avLst/>
          </a:prstGeom>
        </p:spPr>
      </p:pic>
      <p:pic>
        <p:nvPicPr>
          <p:cNvPr id="20" name="Picture 19" descr="1-s2.0-S1877750312000063-gr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1752600"/>
            <a:ext cx="8153400" cy="3733800"/>
          </a:xfrm>
          <a:prstGeom prst="rect">
            <a:avLst/>
          </a:prstGeom>
        </p:spPr>
      </p:pic>
      <p:pic>
        <p:nvPicPr>
          <p:cNvPr id="21" name="Picture 20" descr="JcompSci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286000"/>
            <a:ext cx="9144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1616</Words>
  <Application>Microsoft Office PowerPoint</Application>
  <PresentationFormat>On-screen Show (4:3)</PresentationFormat>
  <Paragraphs>373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Aqualonne</dc:creator>
  <cp:lastModifiedBy>Miles McNall</cp:lastModifiedBy>
  <cp:revision>1633</cp:revision>
  <dcterms:created xsi:type="dcterms:W3CDTF">2006-08-16T00:00:00Z</dcterms:created>
  <dcterms:modified xsi:type="dcterms:W3CDTF">2016-06-21T17:39:24Z</dcterms:modified>
</cp:coreProperties>
</file>